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04" r:id="rId2"/>
    <p:sldId id="256" r:id="rId3"/>
    <p:sldId id="295" r:id="rId4"/>
    <p:sldId id="260" r:id="rId5"/>
    <p:sldId id="261" r:id="rId6"/>
    <p:sldId id="262" r:id="rId7"/>
    <p:sldId id="263" r:id="rId8"/>
    <p:sldId id="288" r:id="rId9"/>
    <p:sldId id="291" r:id="rId10"/>
    <p:sldId id="292" r:id="rId11"/>
    <p:sldId id="301" r:id="rId12"/>
    <p:sldId id="264" r:id="rId13"/>
    <p:sldId id="265" r:id="rId14"/>
    <p:sldId id="293" r:id="rId15"/>
    <p:sldId id="266" r:id="rId16"/>
    <p:sldId id="268" r:id="rId17"/>
    <p:sldId id="269" r:id="rId18"/>
    <p:sldId id="270" r:id="rId19"/>
    <p:sldId id="294" r:id="rId20"/>
    <p:sldId id="267" r:id="rId21"/>
    <p:sldId id="283" r:id="rId22"/>
    <p:sldId id="273" r:id="rId23"/>
    <p:sldId id="289" r:id="rId24"/>
    <p:sldId id="290" r:id="rId25"/>
    <p:sldId id="276" r:id="rId26"/>
    <p:sldId id="257" r:id="rId27"/>
    <p:sldId id="30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2272A1"/>
    <a:srgbClr val="0DB35C"/>
    <a:srgbClr val="00AFEF"/>
    <a:srgbClr val="0066FF"/>
    <a:srgbClr val="0F6AA9"/>
    <a:srgbClr val="176DA1"/>
    <a:srgbClr val="CD7A8B"/>
    <a:srgbClr val="FFFFFF"/>
    <a:srgbClr val="DBA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81" autoAdjust="0"/>
  </p:normalViewPr>
  <p:slideViewPr>
    <p:cSldViewPr>
      <p:cViewPr varScale="1">
        <p:scale>
          <a:sx n="63" d="100"/>
          <a:sy n="63" d="100"/>
        </p:scale>
        <p:origin x="1596" y="11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72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48517-3D16-4C54-B393-BA76BB2F0DFC}" type="datetime8">
              <a:rPr lang="bn-BD" smtClean="0"/>
              <a:t>07 আগ. 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265D7-B1A0-4FAC-8F79-C66949E9F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2684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9DF33-56B7-4A0B-9196-A0BF4283C580}" type="datetime8">
              <a:rPr lang="bn-BD" smtClean="0"/>
              <a:t>07 আগ. 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02092-5362-49A1-8E5D-0E886C98A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3248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প্রথমে</a:t>
            </a:r>
            <a:r>
              <a:rPr lang="bn-BD" baseline="0" dirty="0" smtClean="0"/>
              <a:t> একটা ছবি দেওয়া আছে এ কারণে যে, যেন শিক্ষার্থীরা এ ছবি দেখার </a:t>
            </a:r>
            <a:r>
              <a:rPr lang="bn-BD" baseline="0" smtClean="0"/>
              <a:t>মাধ্যমে এ </a:t>
            </a:r>
            <a:r>
              <a:rPr lang="bn-BD" baseline="0" dirty="0" smtClean="0"/>
              <a:t>পাঠে মনোযোগ দিতে পারে।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649DF33-56B7-4A0B-9196-A0BF4283C580}" type="datetime8">
              <a:rPr lang="bn-BD" smtClean="0"/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B102092-5362-49A1-8E5D-0E886C98A1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3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শালীন পোশাক বলতে মার্জিত সকলের নিকট গ্রহণ যোগ্য পোশাক বুঝানো হয়েছে।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649DF33-56B7-4A0B-9196-A0BF4283C580}" type="datetime8">
              <a:rPr lang="bn-BD" smtClean="0"/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B102092-5362-49A1-8E5D-0E886C98A1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81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যেন বুঝতে পারে কি উত্তর হতে পারে এ জন্য এ ছবি দেওয়া। একজনের খাতা অন্যের মাধ্যমে মূল্যায়ন করে নেওয়া যেতে পারে। উত্তর পরের স্লাইড এ হাইড করা আছে।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649DF33-56B7-4A0B-9196-A0BF4283C580}" type="datetime8">
              <a:rPr lang="bn-BD" smtClean="0"/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B102092-5362-49A1-8E5D-0E886C98A1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83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স্লাইড হাইড করা আছে।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649DF33-56B7-4A0B-9196-A0BF4283C580}" type="datetime8">
              <a:rPr lang="bn-BD" smtClean="0"/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B102092-5362-49A1-8E5D-0E886C98A1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54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649DF33-56B7-4A0B-9196-A0BF4283C580}" type="datetime8">
              <a:rPr lang="bn-BD" smtClean="0"/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B102092-5362-49A1-8E5D-0E886C98A1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94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নেট ক্যানেক্ট করে এখানে ক্লিক করুণ এ ক্লিক করলে একটা </a:t>
            </a:r>
            <a:r>
              <a:rPr lang="en-US" dirty="0" smtClean="0"/>
              <a:t>browser  </a:t>
            </a:r>
            <a:r>
              <a:rPr lang="bn-BD" dirty="0" smtClean="0"/>
              <a:t>ওপেন হবে। সেখান থেকে বাম পার্শের </a:t>
            </a:r>
            <a:r>
              <a:rPr lang="en-US" dirty="0" smtClean="0"/>
              <a:t>menu </a:t>
            </a:r>
            <a:r>
              <a:rPr lang="bn-BD" dirty="0" smtClean="0"/>
              <a:t>থেকে </a:t>
            </a:r>
            <a:r>
              <a:rPr lang="en-US" dirty="0" smtClean="0"/>
              <a:t>mp4 360p option </a:t>
            </a:r>
            <a:r>
              <a:rPr lang="bn-BD" dirty="0" smtClean="0"/>
              <a:t>এ ক্লিক করলে </a:t>
            </a:r>
            <a:r>
              <a:rPr lang="en-US" dirty="0" smtClean="0"/>
              <a:t>download </a:t>
            </a:r>
            <a:r>
              <a:rPr lang="bn-BD" dirty="0" smtClean="0"/>
              <a:t>হবে। </a:t>
            </a:r>
            <a:r>
              <a:rPr lang="bn-BD" baseline="0" dirty="0" smtClean="0"/>
              <a:t> কীভাবে শালিনভাবে জীবন যাপন করা যায় তার বর্ণনা দেওয়া আছে। এখানে কোন প্রশ্ন শিক্ষার্থীদের আছে কি না তা জানতে হবে। এবং তাদের প্রশ্নের উত্তর দেওয়ার চেষ্টা করতে হবে।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649DF33-56B7-4A0B-9196-A0BF4283C580}" type="datetime8">
              <a:rPr lang="bn-BD" smtClean="0"/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B102092-5362-49A1-8E5D-0E886C98A1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16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যেন বুঝতে পারে কি উত্তর হতে পারে এ জন্য এ ছবি দেওয়া। একজনের খাতা অন্যের মাধ্যমে মূল্যায়ন করে নেওয়া যেতে পারে। উত্তর পরের স্লাইড এ হাইড করা আছে।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649DF33-56B7-4A0B-9196-A0BF4283C580}" type="datetime8">
              <a:rPr lang="bn-BD" smtClean="0"/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B102092-5362-49A1-8E5D-0E886C98A1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07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 স্লাইড হাইড করা আছে</a:t>
            </a:r>
            <a:r>
              <a:rPr lang="bn-BD" baseline="0" dirty="0" smtClean="0"/>
              <a:t> । আপনি ইচ্ছা করলে দেখাতে পারেন। সেক্ষেত্রে হাইড রিমুভ করতে হবে।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649DF33-56B7-4A0B-9196-A0BF4283C580}" type="datetime8">
              <a:rPr lang="bn-BD" smtClean="0"/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B102092-5362-49A1-8E5D-0E886C98A1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669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প্রশ্ন উত্তরের মাধ্যমে পাঠ উপস্থাপন করতে হবে। শিক্ষার্থীদের দ্বারা হাদিসটি পাঠ  করে নেওয়ার চেষ্টা করতে হবে । পরে শিক্ষক সুন্দর  করে হাদিসটি পাঠ করে শুনাবেন।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649DF33-56B7-4A0B-9196-A0BF4283C580}" type="datetime8">
              <a:rPr lang="bn-BD" smtClean="0"/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B102092-5362-49A1-8E5D-0E886C98A1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90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শিক্ষার্থীদের দ্বারা হাদিসটি পাঠ  করে নেওয়ার চেষ্টা করতে হবে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649DF33-56B7-4A0B-9196-A0BF4283C580}" type="datetime8">
              <a:rPr lang="bn-BD" smtClean="0"/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B102092-5362-49A1-8E5D-0E886C98A1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33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000" dirty="0" smtClean="0"/>
              <a:t>কুরআনের</a:t>
            </a:r>
            <a:r>
              <a:rPr lang="bn-BD" sz="4000" baseline="0" dirty="0" smtClean="0"/>
              <a:t> আয়াত শিক্ষার্থীদের দ্বারা তেলাওয়াত করে নেওয়ার চেষ্টা করতে হবে । পরে শিক্ষক সুন্দর  করে তেলাওয়াত করবেন। </a:t>
            </a:r>
            <a:endParaRPr lang="en-US" sz="4000" dirty="0" smtClean="0"/>
          </a:p>
          <a:p>
            <a:endParaRPr lang="en-US" sz="40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649DF33-56B7-4A0B-9196-A0BF4283C580}" type="datetime8">
              <a:rPr lang="bn-BD" smtClean="0"/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B102092-5362-49A1-8E5D-0E886C98A1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71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সম্মানিত</a:t>
            </a:r>
            <a:r>
              <a:rPr lang="bn-BD" baseline="0" dirty="0" smtClean="0"/>
              <a:t> শিক্ষকমন্ডলী আপনারা ইচ্ছে করলে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করে রাখতে পারবেন।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করার পদ্ধতি হলো রিবন বার এর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তে ক্লিক করে </a:t>
            </a:r>
            <a:r>
              <a:rPr lang="en-US" baseline="0" dirty="0" smtClean="0"/>
              <a:t>Hide Slide </a:t>
            </a:r>
            <a:r>
              <a:rPr lang="bn-BD" baseline="0" dirty="0" smtClean="0"/>
              <a:t>এর উপর ক্লিক 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 হয়ে যাবে। এক্ষেত্রে </a:t>
            </a:r>
            <a:r>
              <a:rPr lang="en-US" baseline="0" dirty="0" smtClean="0"/>
              <a:t>f5 </a:t>
            </a:r>
            <a:r>
              <a:rPr lang="bn-BD" baseline="0" dirty="0" smtClean="0"/>
              <a:t>চেপে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 </a:t>
            </a:r>
            <a:r>
              <a:rPr lang="en-US" baseline="0" dirty="0" smtClean="0"/>
              <a:t>page </a:t>
            </a:r>
            <a:r>
              <a:rPr lang="bn-BD" baseline="0" dirty="0" smtClean="0"/>
              <a:t>আর দেখা যাবে না। 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649DF33-56B7-4A0B-9196-A0BF4283C580}" type="datetime8">
              <a:rPr lang="bn-BD" smtClean="0"/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B102092-5362-49A1-8E5D-0E886C98A1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129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নেট ক্যানেক্ট করে এখানে ক্লিক করুণ এ ক্লিক করলে একটা </a:t>
            </a:r>
            <a:r>
              <a:rPr lang="en-US" dirty="0" smtClean="0"/>
              <a:t>browser  </a:t>
            </a:r>
            <a:r>
              <a:rPr lang="bn-BD" dirty="0" smtClean="0"/>
              <a:t>ওপেন হবে। সেখান থেকে বাম পার্শের </a:t>
            </a:r>
            <a:r>
              <a:rPr lang="en-US" dirty="0" smtClean="0"/>
              <a:t>menu </a:t>
            </a:r>
            <a:r>
              <a:rPr lang="bn-BD" dirty="0" smtClean="0"/>
              <a:t>থেকে </a:t>
            </a:r>
            <a:r>
              <a:rPr lang="en-US" dirty="0" smtClean="0"/>
              <a:t>mp4 360p option </a:t>
            </a:r>
            <a:r>
              <a:rPr lang="bn-BD" dirty="0" smtClean="0"/>
              <a:t>এ ক্লিক করলে </a:t>
            </a:r>
            <a:r>
              <a:rPr lang="en-US" dirty="0" smtClean="0"/>
              <a:t>download </a:t>
            </a:r>
            <a:r>
              <a:rPr lang="bn-BD" dirty="0" smtClean="0"/>
              <a:t>হবে। </a:t>
            </a:r>
            <a:r>
              <a:rPr lang="bn-BD" baseline="0" dirty="0" smtClean="0"/>
              <a:t> কীভাবে শালীনতা গুরুত্বের  বর্ণনা দেওয়া আছে। এখানে কোন প্রশ্ন শিক্ষার্থীদের আছে কি না তা জানতে হবে। এবং তাদের প্রশ্নের উত্তর দেওয়ার চেষ্টা করতে হবে।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649DF33-56B7-4A0B-9196-A0BF4283C580}" type="datetime8">
              <a:rPr lang="bn-BD" smtClean="0"/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B102092-5362-49A1-8E5D-0E886C98A17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43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দলে</a:t>
            </a:r>
            <a:r>
              <a:rPr lang="bn-BD" baseline="0" dirty="0" smtClean="0"/>
              <a:t> ভাগ করার ক্ষেত্রে আমার পরামর্শ ক্লাশ শুরুর আগে এটা করতে হবে এবং একজন দলনেতা নিযুক্ত করতে হবে। সেক্ষেত্রে প্রতি দলে সমান সংখ্যক শিক্ষার্থী রাখতে হবে এবং জোড় হতে হবে । যেমন ৪,৬,৮ ১০ জন। </a:t>
            </a:r>
            <a:r>
              <a:rPr lang="bn-BD" dirty="0" smtClean="0"/>
              <a:t>কাজ শেষে</a:t>
            </a:r>
            <a:r>
              <a:rPr lang="bn-BD" baseline="0" dirty="0" smtClean="0"/>
              <a:t> শিক্ষার্থীদের দ্বারা মূল্যায়ন করে নেওয়া যেতে পারে খাতা পরিবর্তনের মাধ্যমে । উত্তর যেমন হতে –ধর্মীয় অনুশাসন মেনে চলা । ইত্যাদি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649DF33-56B7-4A0B-9196-A0BF4283C580}" type="datetime8">
              <a:rPr lang="bn-BD" smtClean="0"/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B102092-5362-49A1-8E5D-0E886C98A17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20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649DF33-56B7-4A0B-9196-A0BF4283C580}" type="datetime8">
              <a:rPr lang="bn-BD" smtClean="0"/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B102092-5362-49A1-8E5D-0E886C98A17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886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649DF33-56B7-4A0B-9196-A0BF4283C580}" type="datetime8">
              <a:rPr lang="bn-BD" smtClean="0"/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B102092-5362-49A1-8E5D-0E886C98A17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693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শুধু আবহ সৃষ্টির জন্য । </a:t>
            </a:r>
            <a:r>
              <a:rPr lang="bn-BD" dirty="0" smtClean="0"/>
              <a:t>বাড়ির কাজ শিক্ষার্থীদের</a:t>
            </a:r>
            <a:r>
              <a:rPr lang="bn-BD" baseline="0" dirty="0" smtClean="0"/>
              <a:t> খাতায় লেখে নেওয়া নিশ্চত করতে হবে । আগামী দিন এই কাজ কয়েক জনের  দেখতে হবে এবং বাকি কাজ দলনেতার দ্বারা মূল্যায়ন করে নেওয়া যেতে পারে।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649DF33-56B7-4A0B-9196-A0BF4283C580}" type="datetime8">
              <a:rPr lang="bn-BD" smtClean="0"/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B102092-5362-49A1-8E5D-0E886C98A17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911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 ছ</a:t>
            </a:r>
            <a:r>
              <a:rPr lang="bn-BD" baseline="0" dirty="0" smtClean="0"/>
              <a:t>বি ব্যবহারের </a:t>
            </a:r>
            <a:r>
              <a:rPr lang="bn-BD" baseline="0" smtClean="0"/>
              <a:t>কারণ  </a:t>
            </a:r>
            <a:r>
              <a:rPr lang="bn-BD" baseline="0" dirty="0" smtClean="0"/>
              <a:t>শালীন ভাবেও যে কাজ করা যায় তার ছবি শিক্ষার্থীদের মনে গেঁথে যাবে।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649DF33-56B7-4A0B-9196-A0BF4283C580}" type="datetime8">
              <a:rPr lang="bn-BD" smtClean="0"/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B102092-5362-49A1-8E5D-0E886C98A17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কোনটি</a:t>
            </a:r>
            <a:r>
              <a:rPr lang="bn-BD" baseline="0" dirty="0" smtClean="0"/>
              <a:t> উত্তম এ লেখা আসার পর </a:t>
            </a: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 উত্তরের প্রেক্ষিতে পাঠ ঘোষণা হবে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649DF33-56B7-4A0B-9196-A0BF4283C580}" type="datetime8">
              <a:rPr lang="bn-BD" smtClean="0"/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B102092-5362-49A1-8E5D-0E886C98A1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38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পাঠের</a:t>
            </a:r>
            <a:r>
              <a:rPr lang="bn-BD" baseline="0" dirty="0" smtClean="0"/>
              <a:t> শিরোনাম আসার আগে শিক্ষার্থীদের দ্বারা পাঠের শিরোনাম ঘোষণার চেষ্টা করতে হবে। পাঠ শিরোনাম বোর্ডে লিখতে হবে।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649DF33-56B7-4A0B-9196-A0BF4283C580}" type="datetime8">
              <a:rPr lang="bn-BD" smtClean="0"/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B102092-5362-49A1-8E5D-0E886C98A1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16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sz="2000" dirty="0" smtClean="0"/>
              <a:t>শিক্ষার্থীদের</a:t>
            </a:r>
            <a:r>
              <a:rPr lang="bn-BD" sz="2000" baseline="0" dirty="0" smtClean="0"/>
              <a:t>  দ্বারা শিখনফল পড়ে নেওয়া যেতে পারে । </a:t>
            </a:r>
            <a:r>
              <a:rPr lang="bn-BD" sz="2000" dirty="0" smtClean="0"/>
              <a:t>সম্মানিত</a:t>
            </a:r>
            <a:r>
              <a:rPr lang="bn-BD" sz="2000" baseline="0" dirty="0" smtClean="0"/>
              <a:t> শিক্ষকমন্ডলী আপনারা ইচ্ছে করলে এই </a:t>
            </a:r>
            <a:r>
              <a:rPr lang="en-US" sz="2000" baseline="0" dirty="0" smtClean="0"/>
              <a:t>slide </a:t>
            </a:r>
            <a:r>
              <a:rPr lang="bn-BD" sz="2000" baseline="0" dirty="0" smtClean="0"/>
              <a:t>টি </a:t>
            </a:r>
            <a:r>
              <a:rPr lang="en-US" sz="2000" baseline="0" dirty="0" smtClean="0"/>
              <a:t>Hide </a:t>
            </a:r>
            <a:r>
              <a:rPr lang="bn-BD" sz="2000" baseline="0" dirty="0" smtClean="0"/>
              <a:t>করে রাখতে পারবেন। 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649DF33-56B7-4A0B-9196-A0BF4283C580}" type="datetime8">
              <a:rPr lang="bn-BD" smtClean="0"/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B102092-5362-49A1-8E5D-0E886C98A1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73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শিক্ষার্থীদের</a:t>
            </a:r>
            <a:r>
              <a:rPr lang="bn-BD" baseline="0" dirty="0" smtClean="0"/>
              <a:t> দ্বারা লেখগুলো পড়ে নেওয়া যেতে পারে।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649DF33-56B7-4A0B-9196-A0BF4283C580}" type="datetime8">
              <a:rPr lang="bn-BD" smtClean="0"/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B102092-5362-49A1-8E5D-0E886C98A1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64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প্রশ্ন হবে এমন- প্রথম ছবি দ্বারা কী বুঝানো হচ্ছে। দ্বিতীয় ছবি দ্বারা কী বুঝানো হচ্ছে।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649DF33-56B7-4A0B-9196-A0BF4283C580}" type="datetime8">
              <a:rPr lang="bn-BD" smtClean="0"/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B102092-5362-49A1-8E5D-0E886C98A1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27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দ্বারা লেখগুলো পড়ে নেওয়া যেতে পারে।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649DF33-56B7-4A0B-9196-A0BF4283C580}" type="datetime8">
              <a:rPr lang="bn-BD" smtClean="0"/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B102092-5362-49A1-8E5D-0E886C98A1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73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649DF33-56B7-4A0B-9196-A0BF4283C580}" type="datetime8">
              <a:rPr lang="bn-BD" smtClean="0"/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B102092-5362-49A1-8E5D-0E886C98A1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59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/>
          <a:p>
            <a:fld id="{DB3604BD-3802-47AD-B892-F34C5D6C2844}" type="datetime12">
              <a:rPr lang="bn-BD" smtClean="0"/>
              <a:t>07-08-16 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/>
          <a:p>
            <a:fld id="{A6632AD3-3F15-4F61-902D-64B0547CE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07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/>
          <a:p>
            <a:fld id="{87CF31C3-5D76-4EDC-A0DB-B7AF52CFFD66}" type="datetime12">
              <a:rPr lang="bn-BD" smtClean="0"/>
              <a:t>07-08-16 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/>
          <a:p>
            <a:fld id="{A6632AD3-3F15-4F61-902D-64B0547CE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3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/>
          <a:p>
            <a:fld id="{DDDD8AF4-2E98-48CF-9B8C-7CCBF58047B7}" type="datetime12">
              <a:rPr lang="bn-BD" smtClean="0"/>
              <a:t>07-08-16 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/>
          <a:p>
            <a:fld id="{A6632AD3-3F15-4F61-902D-64B0547CE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1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/>
          <a:p>
            <a:fld id="{0E1DDE51-7CDF-414A-A117-378E1B17E508}" type="datetime12">
              <a:rPr lang="bn-BD" smtClean="0"/>
              <a:t>07-08-16 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/>
          <a:p>
            <a:fld id="{A6632AD3-3F15-4F61-902D-64B0547CE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5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/>
          <a:p>
            <a:fld id="{C383C455-4969-4FA8-B8D1-4E3D7E69E16C}" type="datetime12">
              <a:rPr lang="bn-BD" smtClean="0"/>
              <a:t>07-08-16 11.12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/>
          <a:p>
            <a:fld id="{A6632AD3-3F15-4F61-902D-64B0547CE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15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/>
          <a:p>
            <a:fld id="{5E8DDD03-03E2-482A-BDCA-2CE737F847B9}" type="datetime12">
              <a:rPr lang="bn-BD" smtClean="0"/>
              <a:t>07-08-16 11.12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/>
          <a:p>
            <a:fld id="{A6632AD3-3F15-4F61-902D-64B0547CE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6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/>
          <a:p>
            <a:fld id="{62FD5205-B125-44DB-B201-7E043B152104}" type="datetime12">
              <a:rPr lang="bn-BD" smtClean="0"/>
              <a:t>07-08-16 11.12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/>
          <a:p>
            <a:fld id="{A6632AD3-3F15-4F61-902D-64B0547CE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1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/>
          <a:p>
            <a:fld id="{DD469A8C-0AE3-4EE3-87B8-85217B256579}" type="datetime12">
              <a:rPr lang="bn-BD" smtClean="0"/>
              <a:t>07-08-16 11.12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/>
          <a:p>
            <a:fld id="{A6632AD3-3F15-4F61-902D-64B0547CE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/>
          <a:p>
            <a:fld id="{114E7611-690A-4937-BF7E-B9D7939EE682}" type="datetime12">
              <a:rPr lang="bn-BD" smtClean="0"/>
              <a:t>07-08-16 11.12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/>
          <a:p>
            <a:fld id="{A6632AD3-3F15-4F61-902D-64B0547CE0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972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/>
          <a:p>
            <a:fld id="{94C5869D-4C6F-4FD2-8F88-2622A8F952C3}" type="datetime12">
              <a:rPr lang="bn-BD" smtClean="0"/>
              <a:t>07-08-16 11.12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/>
          <a:p>
            <a:fld id="{A6632AD3-3F15-4F61-902D-64B0547CE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8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/>
          <a:p>
            <a:fld id="{EEF50E3E-0FA2-4D12-B20B-DE1EBD45850D}" type="datetime12">
              <a:rPr lang="bn-BD" smtClean="0"/>
              <a:t>07-08-16 11.12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/>
          <a:p>
            <a:fld id="{A6632AD3-3F15-4F61-902D-64B0547CE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8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8382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ction Button: Back or Previous 10">
            <a:hlinkClick r:id="" action="ppaction://hlinkshowjump?jump=previousslide" highlightClick="1"/>
          </p:cNvPr>
          <p:cNvSpPr/>
          <p:nvPr userDrawn="1"/>
        </p:nvSpPr>
        <p:spPr>
          <a:xfrm>
            <a:off x="152400" y="6324600"/>
            <a:ext cx="650960" cy="421742"/>
          </a:xfrm>
          <a:prstGeom prst="actionButtonBackPrevious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 userDrawn="1"/>
        </p:nvSpPr>
        <p:spPr>
          <a:xfrm>
            <a:off x="8305800" y="6324600"/>
            <a:ext cx="609600" cy="421742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Information 14">
            <a:hlinkClick r:id="" action="ppaction://hlinkshowjump?jump=endshow" highlightClick="1"/>
          </p:cNvPr>
          <p:cNvSpPr/>
          <p:nvPr userDrawn="1"/>
        </p:nvSpPr>
        <p:spPr>
          <a:xfrm>
            <a:off x="8305800" y="96375"/>
            <a:ext cx="609600" cy="605159"/>
          </a:xfrm>
          <a:prstGeom prst="actionButtonInformation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Home 15">
            <a:hlinkClick r:id="" action="ppaction://hlinkshowjump?jump=firstslide" highlightClick="1"/>
          </p:cNvPr>
          <p:cNvSpPr/>
          <p:nvPr userDrawn="1"/>
        </p:nvSpPr>
        <p:spPr>
          <a:xfrm>
            <a:off x="152400" y="138288"/>
            <a:ext cx="685800" cy="563246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514600" y="6324600"/>
            <a:ext cx="4724400" cy="4217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bn-BD" sz="2000" baseline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সাইফুল ইসলাম, </a:t>
            </a:r>
            <a:r>
              <a:rPr lang="bn-BD" sz="1600" baseline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সহকারী শিক্ষক, সোনামুখী উচ্চ বিদ্যালয়। 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182751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57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.bin"/><Relationship Id="rId4" Type="http://schemas.openxmlformats.org/officeDocument/2006/relationships/hyperlink" Target="https://www.youtube.com/watch?v=REeKwBTk9NM&amp;feature=youtu.b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.bin"/><Relationship Id="rId4" Type="http://schemas.openxmlformats.org/officeDocument/2006/relationships/hyperlink" Target="https://www.youtube.com/watch?v=REeKwBTk9NM&amp;feature=youtu.b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m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7611-690A-4937-BF7E-B9D7939EE682}" type="datetime12">
              <a:rPr lang="bn-BD" smtClean="0"/>
              <a:t>07-08-16 11.12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2AD3-3F15-4F61-902D-64B0547CE061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Date Placeholder 1"/>
          <p:cNvSpPr txBox="1">
            <a:spLocks/>
          </p:cNvSpPr>
          <p:nvPr/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7AED85B-E0EF-4888-B5F3-B8E3EBF21AFB}" type="datetime12">
              <a:rPr lang="bn-BD" smtClean="0"/>
              <a:pPr>
                <a:defRPr/>
              </a:pPr>
              <a:t>07-08-16 11.12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76200" y="720507"/>
            <a:ext cx="8915400" cy="4638258"/>
          </a:xfrm>
          <a:prstGeom prst="cloud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err="1"/>
              <a:t>এই</a:t>
            </a:r>
            <a:r>
              <a:rPr lang="en-US" sz="2400" dirty="0"/>
              <a:t> </a:t>
            </a:r>
            <a:r>
              <a:rPr lang="bn-BD" sz="2400" dirty="0"/>
              <a:t>কন্টেন্টটি </a:t>
            </a:r>
            <a:r>
              <a:rPr lang="en-US" sz="2400" dirty="0"/>
              <a:t> </a:t>
            </a:r>
            <a:r>
              <a:rPr lang="en-US" sz="2400" dirty="0" err="1"/>
              <a:t>শ্রে</a:t>
            </a:r>
            <a:r>
              <a:rPr lang="bn-BD" sz="2400" dirty="0" smtClean="0"/>
              <a:t>ণি</a:t>
            </a:r>
            <a:r>
              <a:rPr lang="en-US" sz="2400" dirty="0" err="1" smtClean="0"/>
              <a:t>কক্ষে</a:t>
            </a:r>
            <a:r>
              <a:rPr lang="en-US" sz="2400" dirty="0" smtClean="0"/>
              <a:t> </a:t>
            </a:r>
            <a:r>
              <a:rPr lang="en-US" sz="2400" dirty="0" err="1"/>
              <a:t>উপস্থাপনের</a:t>
            </a:r>
            <a:r>
              <a:rPr lang="en-US" sz="2400" dirty="0"/>
              <a:t> </a:t>
            </a:r>
            <a:r>
              <a:rPr lang="en-US" sz="2400" dirty="0" err="1"/>
              <a:t>সময়</a:t>
            </a:r>
            <a:r>
              <a:rPr lang="en-US" sz="2400" dirty="0"/>
              <a:t> </a:t>
            </a:r>
            <a:r>
              <a:rPr lang="bn-BD" sz="2400" dirty="0"/>
              <a:t>কিছু</a:t>
            </a:r>
            <a:r>
              <a:rPr lang="en-US" sz="2400" dirty="0"/>
              <a:t> </a:t>
            </a:r>
            <a:r>
              <a:rPr lang="bn-BD" sz="2400" dirty="0"/>
              <a:t>নির্দেশনা</a:t>
            </a:r>
            <a:r>
              <a:rPr lang="en-US" sz="2400" dirty="0"/>
              <a:t> </a:t>
            </a:r>
            <a:r>
              <a:rPr lang="bn-BD" sz="2400" dirty="0"/>
              <a:t>প্রয়োজনীয়</a:t>
            </a:r>
            <a:r>
              <a:rPr lang="en-US" sz="2400" dirty="0"/>
              <a:t> </a:t>
            </a:r>
            <a:r>
              <a:rPr lang="en-US" sz="2400" dirty="0" err="1"/>
              <a:t>স্লাইডের</a:t>
            </a:r>
            <a:r>
              <a:rPr lang="en-US" sz="2400" dirty="0"/>
              <a:t> slide</a:t>
            </a:r>
            <a:r>
              <a:rPr lang="bn-BD" sz="2400" dirty="0"/>
              <a:t> </a:t>
            </a:r>
            <a:r>
              <a:rPr lang="en-US" sz="2400" dirty="0"/>
              <a:t>note এ </a:t>
            </a:r>
            <a:r>
              <a:rPr lang="en-US" sz="2400" dirty="0" err="1"/>
              <a:t>সংযোজন</a:t>
            </a:r>
            <a:r>
              <a:rPr lang="en-US" sz="2400" dirty="0"/>
              <a:t> </a:t>
            </a:r>
            <a:r>
              <a:rPr lang="en-US" sz="2400" dirty="0" err="1"/>
              <a:t>করা</a:t>
            </a:r>
            <a:r>
              <a:rPr lang="en-US" sz="2400" dirty="0"/>
              <a:t> </a:t>
            </a:r>
            <a:r>
              <a:rPr lang="en-US" sz="2400" dirty="0" err="1"/>
              <a:t>হয়েছে</a:t>
            </a:r>
            <a:r>
              <a:rPr lang="en-US" sz="2400" dirty="0"/>
              <a:t>। </a:t>
            </a:r>
            <a:r>
              <a:rPr lang="en-US" sz="2400" dirty="0" err="1"/>
              <a:t>আশা</a:t>
            </a:r>
            <a:r>
              <a:rPr lang="en-US" sz="2400" dirty="0"/>
              <a:t> </a:t>
            </a:r>
            <a:r>
              <a:rPr lang="en-US" sz="2400" dirty="0" err="1"/>
              <a:t>করি</a:t>
            </a:r>
            <a:r>
              <a:rPr lang="en-US" sz="2400" dirty="0"/>
              <a:t> </a:t>
            </a:r>
            <a:r>
              <a:rPr lang="en-US" sz="2400" dirty="0" err="1"/>
              <a:t>সম্মানিত</a:t>
            </a:r>
            <a:r>
              <a:rPr lang="bn-BD" sz="2400" dirty="0"/>
              <a:t> </a:t>
            </a:r>
            <a:r>
              <a:rPr lang="en-US" sz="2400" dirty="0" err="1"/>
              <a:t>শিক্ষক</a:t>
            </a:r>
            <a:r>
              <a:rPr lang="bn-BD" sz="2400" dirty="0"/>
              <a:t>মণ্ডলী</a:t>
            </a:r>
            <a:r>
              <a:rPr lang="en-US" sz="2400" dirty="0"/>
              <a:t> </a:t>
            </a:r>
            <a:r>
              <a:rPr lang="en-US" sz="2400" dirty="0" err="1"/>
              <a:t>পাঠটি</a:t>
            </a:r>
            <a:r>
              <a:rPr lang="en-US" sz="2400" dirty="0"/>
              <a:t> </a:t>
            </a:r>
            <a:r>
              <a:rPr lang="en-US" sz="2400" dirty="0" err="1"/>
              <a:t>উপস্থাপনের</a:t>
            </a:r>
            <a:r>
              <a:rPr lang="en-US" sz="2400" dirty="0"/>
              <a:t> </a:t>
            </a:r>
            <a:r>
              <a:rPr lang="en-US" sz="2400" dirty="0" err="1"/>
              <a:t>পূর্বে</a:t>
            </a:r>
            <a:r>
              <a:rPr lang="en-US" sz="2400" dirty="0"/>
              <a:t> </a:t>
            </a:r>
            <a:r>
              <a:rPr lang="bn-BD" sz="2400" dirty="0"/>
              <a:t>পাঠ্য বইয়ের সাথে মিলিয়ে নিয়ে </a:t>
            </a:r>
            <a:r>
              <a:rPr lang="en-US" sz="2400" dirty="0" err="1"/>
              <a:t>উল্লেখিত</a:t>
            </a:r>
            <a:r>
              <a:rPr lang="en-US" sz="2400" dirty="0"/>
              <a:t> </a:t>
            </a:r>
            <a:r>
              <a:rPr lang="bn-BD" sz="2400"/>
              <a:t>স্লাইড </a:t>
            </a:r>
            <a:r>
              <a:rPr lang="bn-BD" sz="2400" smtClean="0"/>
              <a:t>নোটগুলো </a:t>
            </a:r>
            <a:r>
              <a:rPr lang="en-US" sz="2400" dirty="0" err="1"/>
              <a:t>দেখে</a:t>
            </a:r>
            <a:r>
              <a:rPr lang="en-US" sz="2400" dirty="0"/>
              <a:t> </a:t>
            </a:r>
            <a:r>
              <a:rPr lang="bn-BD" sz="2400" dirty="0"/>
              <a:t>নিবেন</a:t>
            </a:r>
            <a:r>
              <a:rPr lang="en-US" sz="2400" dirty="0"/>
              <a:t> </a:t>
            </a:r>
            <a:r>
              <a:rPr lang="bn-BD" sz="2400" dirty="0"/>
              <a:t>এবং স্লাইড নোটের সাথে মিলিয়ে  প্রতিটি সাইড উপস্থাপন করবেন</a:t>
            </a:r>
            <a:r>
              <a:rPr lang="en-US" sz="2400" dirty="0"/>
              <a:t>।</a:t>
            </a:r>
            <a:r>
              <a:rPr lang="bn-BD" sz="2400" dirty="0"/>
              <a:t> এছাড়াও শিক্ষকমণ্ডলী </a:t>
            </a:r>
            <a:r>
              <a:rPr lang="en-US" sz="2400" dirty="0"/>
              <a:t> </a:t>
            </a:r>
            <a:r>
              <a:rPr lang="bn-BD" sz="2400" dirty="0"/>
              <a:t> প্রয়োজনবোধে তার নিজস্ব কৌশল প্রয়োগ করতে পারবেন ।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f5</a:t>
            </a:r>
            <a:r>
              <a:rPr lang="en-US" sz="2400" dirty="0"/>
              <a:t> </a:t>
            </a:r>
            <a:r>
              <a:rPr lang="bn-BD" sz="2400" dirty="0"/>
              <a:t>চেপে পাঠ উপস্থাপন শুরু করবেন।  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723900" y="150733"/>
            <a:ext cx="7772400" cy="46166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r>
              <a:rPr lang="bn-BD" sz="2400" dirty="0"/>
              <a:t>এই স্লাইডটি সম্মানিত শিক্ষকমণ্ডলীর জন্য, বিধায় স্লাইডটি হাইড করে রাখা হয়েছে।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031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7611-690A-4937-BF7E-B9D7939EE682}" type="datetime12">
              <a:rPr lang="bn-BD" smtClean="0"/>
              <a:t>07-08-16 11.13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2AD3-3F15-4F61-902D-64B0547CE061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64264"/>
            <a:ext cx="3902045" cy="27350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47800" y="28575"/>
            <a:ext cx="6705600" cy="728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</a:rPr>
              <a:t>ছবি দুইটি কী নির্দেশ করছে 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0" y="4724400"/>
            <a:ext cx="91440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000" b="1" dirty="0" smtClean="0">
                <a:solidFill>
                  <a:schemeClr val="tx1"/>
                </a:solidFill>
              </a:rPr>
              <a:t>শালীনতা বজায় রেখে শারীরিক ক</a:t>
            </a:r>
            <a:r>
              <a:rPr lang="bn-BD" sz="4000" b="1" dirty="0">
                <a:solidFill>
                  <a:schemeClr val="tx1"/>
                </a:solidFill>
              </a:rPr>
              <a:t>স</a:t>
            </a:r>
            <a:r>
              <a:rPr lang="bn-BD" sz="4000" b="1" dirty="0" smtClean="0">
                <a:solidFill>
                  <a:schemeClr val="tx1"/>
                </a:solidFill>
              </a:rPr>
              <a:t>রত প্রদর্শণ </a:t>
            </a:r>
            <a:r>
              <a:rPr lang="bn-BD" sz="4000" b="1" dirty="0" smtClean="0">
                <a:solidFill>
                  <a:schemeClr val="tx1"/>
                </a:solidFill>
              </a:rPr>
              <a:t>করছে</a:t>
            </a:r>
            <a:r>
              <a:rPr lang="bn-IN" sz="4000" b="1" dirty="0" smtClean="0">
                <a:solidFill>
                  <a:schemeClr val="tx1"/>
                </a:solidFill>
              </a:rPr>
              <a:t>। </a:t>
            </a:r>
            <a:r>
              <a:rPr lang="bn-BD" sz="4000" b="1" dirty="0" smtClean="0">
                <a:solidFill>
                  <a:schemeClr val="tx1"/>
                </a:solidFill>
              </a:rPr>
              <a:t> </a:t>
            </a:r>
            <a:endParaRPr lang="en-US" sz="105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64263"/>
            <a:ext cx="4287520" cy="276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8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7611-690A-4937-BF7E-B9D7939EE682}" type="datetime12">
              <a:rPr lang="bn-BD" smtClean="0"/>
              <a:t>07-08-16 11.13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2AD3-3F15-4F61-902D-64B0547CE061}" type="slidenum">
              <a:rPr lang="en-US" smtClean="0"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85875"/>
            <a:ext cx="3898348" cy="3362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6"/>
          <a:stretch/>
        </p:blipFill>
        <p:spPr>
          <a:xfrm>
            <a:off x="4953000" y="1209675"/>
            <a:ext cx="4067213" cy="34385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7000" y="52387"/>
            <a:ext cx="4267200" cy="728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</a:rPr>
              <a:t>শালীনতা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05137" y="4800600"/>
            <a:ext cx="31630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dirty="0" smtClean="0"/>
              <a:t>শালীন</a:t>
            </a:r>
            <a:r>
              <a:rPr lang="en-US" sz="6000" b="1" dirty="0" smtClean="0"/>
              <a:t> </a:t>
            </a:r>
            <a:r>
              <a:rPr lang="bn-BD" sz="6000" b="1" dirty="0" smtClean="0"/>
              <a:t>পুরুষ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3042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7611-690A-4937-BF7E-B9D7939EE682}" type="datetime12">
              <a:rPr lang="bn-BD" smtClean="0"/>
              <a:t>07-08-16 11.13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2AD3-3F15-4F61-902D-64B0547CE061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Date Placeholder 1"/>
          <p:cNvSpPr txBox="1">
            <a:spLocks/>
          </p:cNvSpPr>
          <p:nvPr/>
        </p:nvSpPr>
        <p:spPr bwMode="auto">
          <a:xfrm>
            <a:off x="914400" y="632460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FF096E7-33C3-4F81-A7AA-1435ED69E354}" type="datetime12">
              <a:rPr lang="bn-B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07-08-16 11.13</a:t>
            </a:fld>
            <a:endParaRPr lang="en-US" smtClean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 bwMode="auto">
          <a:xfrm>
            <a:off x="7696200" y="632460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9C21A24-B77D-444C-8835-94836512B158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/>
          </a:p>
        </p:txBody>
      </p:sp>
      <p:sp>
        <p:nvSpPr>
          <p:cNvPr id="6" name="Rounded Rectangle 5"/>
          <p:cNvSpPr/>
          <p:nvPr/>
        </p:nvSpPr>
        <p:spPr>
          <a:xfrm>
            <a:off x="2819400" y="28575"/>
            <a:ext cx="3200400" cy="685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একক কাজ</a:t>
            </a:r>
            <a:endParaRPr lang="en-US" sz="5400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5257800"/>
            <a:ext cx="8153400" cy="914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1143000" indent="-1143000">
              <a:buFont typeface="Wingdings" pitchFamily="2" charset="2"/>
              <a:buChar char="q"/>
              <a:defRPr/>
            </a:pPr>
            <a:r>
              <a:rPr lang="bn-BD" sz="6600" dirty="0" smtClean="0"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শালীন</a:t>
            </a:r>
            <a:r>
              <a:rPr lang="bn-IN" sz="6600" dirty="0" smtClean="0"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তা কাকে বলে লিখ</a:t>
            </a:r>
            <a:r>
              <a:rPr lang="bn-BD" sz="6600" dirty="0" smtClean="0">
                <a:solidFill>
                  <a:sysClr val="windowText" lastClr="0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। </a:t>
            </a:r>
            <a:endParaRPr lang="en-US" sz="6600" dirty="0">
              <a:solidFill>
                <a:sysClr val="windowText" lastClr="0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828800"/>
            <a:ext cx="3884357" cy="3276600"/>
          </a:xfrm>
          <a:prstGeom prst="rect">
            <a:avLst/>
          </a:prstGeom>
        </p:spPr>
      </p:pic>
      <p:sp>
        <p:nvSpPr>
          <p:cNvPr id="11" name="24-Point Star 10"/>
          <p:cNvSpPr/>
          <p:nvPr/>
        </p:nvSpPr>
        <p:spPr>
          <a:xfrm>
            <a:off x="381000" y="990600"/>
            <a:ext cx="2376488" cy="2014537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</a:rPr>
              <a:t>৩</a:t>
            </a:r>
            <a:r>
              <a:rPr lang="bn-BD" sz="3200" dirty="0" smtClean="0">
                <a:solidFill>
                  <a:schemeClr val="tx1"/>
                </a:solidFill>
              </a:rPr>
              <a:t> মিনিট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6019800" y="990600"/>
            <a:ext cx="2728913" cy="1214438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সময়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7249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3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35" presetClass="path" presetSubtype="0" repeatCount="indefinite" accel="50000" autoRev="1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2222E-6 -3.7037E-7 L -0.3658 0.00046 " pathEditMode="relative" rAng="0" ptsTypes="AA" p14:bounceEnd="20000">
                                          <p:cBhvr>
                                            <p:cTn id="26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99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1" grpId="0" animBg="1"/>
          <p:bldP spid="12" grpId="0" animBg="1"/>
          <p:bldP spid="12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3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35" presetClass="path" presetSubtype="0" repeatCount="indefinite" accel="5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2222E-6 -3.7037E-7 L -0.3658 0.00046 " pathEditMode="relative" rAng="0" ptsTypes="AA">
                                          <p:cBhvr>
                                            <p:cTn id="26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99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1" grpId="0" animBg="1"/>
          <p:bldP spid="12" grpId="0" animBg="1"/>
          <p:bldP spid="12" grpId="1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7611-690A-4937-BF7E-B9D7939EE682}" type="datetime12">
              <a:rPr lang="bn-BD" smtClean="0"/>
              <a:t>07-08-16 11.13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2AD3-3F15-4F61-902D-64B0547CE061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Date Placeholder 1"/>
          <p:cNvSpPr txBox="1">
            <a:spLocks/>
          </p:cNvSpPr>
          <p:nvPr/>
        </p:nvSpPr>
        <p:spPr bwMode="auto">
          <a:xfrm>
            <a:off x="914400" y="632460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C2157CF-5CD1-44F6-BDF5-C0D52818F61D}" type="datetime12">
              <a:rPr lang="bn-B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07-08-16 11.13</a:t>
            </a:fld>
            <a:endParaRPr lang="en-US" smtClean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 bwMode="auto">
          <a:xfrm>
            <a:off x="7696200" y="632460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0CF1313-961B-4824-B74F-0B64F9AD691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mtClean="0"/>
          </a:p>
        </p:txBody>
      </p:sp>
      <p:sp>
        <p:nvSpPr>
          <p:cNvPr id="6" name="Rounded Rectangle 5"/>
          <p:cNvSpPr/>
          <p:nvPr/>
        </p:nvSpPr>
        <p:spPr>
          <a:xfrm>
            <a:off x="2796940" y="76200"/>
            <a:ext cx="390866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 dirty="0">
                <a:solidFill>
                  <a:schemeClr val="tx1"/>
                </a:solidFill>
              </a:rPr>
              <a:t>উত্তর </a:t>
            </a:r>
            <a:r>
              <a:rPr lang="bn-BD" sz="4800" b="1" dirty="0" smtClean="0">
                <a:solidFill>
                  <a:schemeClr val="tx1"/>
                </a:solidFill>
              </a:rPr>
              <a:t>মিলিয়ে নাও 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990600"/>
            <a:ext cx="4038600" cy="6096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bn-BD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শালীনতা শব্দের</a:t>
            </a:r>
            <a:r>
              <a:rPr lang="en-US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bn-BD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অর্থ</a:t>
            </a:r>
            <a:r>
              <a:rPr lang="bn-IN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bn-BD" sz="4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9525" y="4876800"/>
            <a:ext cx="91535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4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aroda" pitchFamily="2" charset="0"/>
              </a:rPr>
              <a:t>কথা-বার্তা ও চাল-চলনে সভ্য ও মার্জিত হওয়াকে শালীনতা </a:t>
            </a:r>
            <a:r>
              <a:rPr lang="bn-IN" sz="44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aroda" pitchFamily="2" charset="0"/>
              </a:rPr>
              <a:t>বলে</a:t>
            </a:r>
            <a:r>
              <a:rPr lang="bn-BD" sz="44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aroda" pitchFamily="2" charset="0"/>
              </a:rPr>
              <a:t>।</a:t>
            </a:r>
            <a:endParaRPr lang="en-US" sz="44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2133600"/>
            <a:ext cx="2438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Wingdings" panose="05000000000000000000" pitchFamily="2" charset="2"/>
              <a:buChar char="Ø"/>
            </a:pPr>
            <a:r>
              <a:rPr lang="bn-BD" sz="4000" b="1" dirty="0" smtClean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মার্জিত</a:t>
            </a:r>
          </a:p>
        </p:txBody>
      </p:sp>
      <p:sp>
        <p:nvSpPr>
          <p:cNvPr id="9" name="Rectangle 8"/>
          <p:cNvSpPr/>
          <p:nvPr/>
        </p:nvSpPr>
        <p:spPr>
          <a:xfrm>
            <a:off x="3352800" y="2971800"/>
            <a:ext cx="47436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Font typeface="Wingdings" panose="05000000000000000000" pitchFamily="2" charset="2"/>
              <a:buChar char="Ø"/>
            </a:pPr>
            <a:r>
              <a:rPr lang="bn-BD" sz="44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সুন্দর ও শোভন হওয়া </a:t>
            </a:r>
            <a:endParaRPr lang="en-US" sz="4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1752600"/>
            <a:ext cx="3451308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594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7611-690A-4937-BF7E-B9D7939EE682}" type="datetime12">
              <a:rPr lang="bn-BD" smtClean="0"/>
              <a:t>07-08-16 11.13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2AD3-3F15-4F61-902D-64B0547CE061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3810000" cy="38360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400" y="28575"/>
            <a:ext cx="7239000" cy="728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</a:rPr>
              <a:t>ছবি দুইটি দেখে বল কে বেশি মার্জিত 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914400" y="5147555"/>
            <a:ext cx="6705600" cy="728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</a:rPr>
              <a:t>শালীন পোশাক সুন্দর্যের প্রতীক 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609600" y="5236814"/>
            <a:ext cx="8382000" cy="5757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</a:rPr>
              <a:t>অশালীন পোশাক সামাজিক বিপর্যয়ের প্রতীক 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990600"/>
            <a:ext cx="4194048" cy="383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3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7611-690A-4937-BF7E-B9D7939EE682}" type="datetime12">
              <a:rPr lang="bn-BD" smtClean="0"/>
              <a:t>07-08-16 11.13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2AD3-3F15-4F61-902D-64B0547CE061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Date Placeholder 1"/>
          <p:cNvSpPr txBox="1">
            <a:spLocks/>
          </p:cNvSpPr>
          <p:nvPr/>
        </p:nvSpPr>
        <p:spPr bwMode="auto">
          <a:xfrm>
            <a:off x="914400" y="632460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D1E5333-69C3-4CF6-B40A-44B19D69F9BE}" type="datetime12">
              <a:rPr lang="bn-B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07-08-16 11.13</a:t>
            </a:fld>
            <a:endParaRPr lang="en-US" smtClean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 bwMode="auto">
          <a:xfrm>
            <a:off x="7696200" y="632460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B8A9501-4AF0-42A3-A211-1FC8777EB3FC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mtClean="0"/>
          </a:p>
        </p:txBody>
      </p:sp>
      <p:sp>
        <p:nvSpPr>
          <p:cNvPr id="16" name="Rounded Rectangle 15"/>
          <p:cNvSpPr/>
          <p:nvPr/>
        </p:nvSpPr>
        <p:spPr>
          <a:xfrm>
            <a:off x="1066800" y="76200"/>
            <a:ext cx="70104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600" b="1" dirty="0" smtClean="0">
                <a:solidFill>
                  <a:schemeClr val="tx1"/>
                </a:solidFill>
              </a:rPr>
              <a:t>শালীনতার শিক্ষা সম্পর্কিত</a:t>
            </a:r>
            <a:r>
              <a:rPr lang="bn-IN" sz="3600" b="1" dirty="0" smtClean="0">
                <a:solidFill>
                  <a:schemeClr val="tx1"/>
                </a:solidFill>
              </a:rPr>
              <a:t> একটি ভিডিও</a:t>
            </a:r>
            <a:r>
              <a:rPr lang="bn-BD" sz="3600" b="1" dirty="0" smtClean="0">
                <a:solidFill>
                  <a:schemeClr val="tx1"/>
                </a:solidFill>
              </a:rPr>
              <a:t> </a:t>
            </a:r>
            <a:r>
              <a:rPr lang="bn-BD" sz="3600" b="1" dirty="0">
                <a:solidFill>
                  <a:schemeClr val="tx1"/>
                </a:solidFill>
              </a:rPr>
              <a:t>দেখি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Action Button: Movie 6">
            <a:hlinkClick r:id="rId4" highlightClick="1"/>
          </p:cNvPr>
          <p:cNvSpPr/>
          <p:nvPr/>
        </p:nvSpPr>
        <p:spPr>
          <a:xfrm>
            <a:off x="2209800" y="2552700"/>
            <a:ext cx="3962400" cy="1752600"/>
          </a:xfrm>
          <a:prstGeom prst="actionButtonMovie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just"/>
            <a:endParaRPr lang="en-US" sz="3600" dirty="0" err="1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45720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https://www.youtube.com/watch?v=REeKwBTk</a:t>
            </a:r>
            <a:r>
              <a:rPr lang="bn-BD" u="sng" dirty="0"/>
              <a:t>9</a:t>
            </a:r>
            <a:r>
              <a:rPr lang="en-US" u="sng" dirty="0"/>
              <a:t>NM&amp;feature=youtu.be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53530"/>
              </p:ext>
            </p:extLst>
          </p:nvPr>
        </p:nvGraphicFramePr>
        <p:xfrm>
          <a:off x="7310437" y="150971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10437" y="150971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286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7611-690A-4937-BF7E-B9D7939EE682}" type="datetime12">
              <a:rPr lang="bn-BD" smtClean="0"/>
              <a:t>07-08-16 11.13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2AD3-3F15-4F61-902D-64B0547CE061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Date Placeholder 1"/>
          <p:cNvSpPr txBox="1">
            <a:spLocks/>
          </p:cNvSpPr>
          <p:nvPr/>
        </p:nvSpPr>
        <p:spPr bwMode="auto">
          <a:xfrm>
            <a:off x="914400" y="632460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40F8B31-8CE2-4E04-8BAB-72D67CCBE096}" type="datetime12">
              <a:rPr lang="bn-B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07-08-16 11.13</a:t>
            </a:fld>
            <a:endParaRPr lang="en-US" smtClean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 bwMode="auto">
          <a:xfrm>
            <a:off x="7696200" y="632460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452B146-7B4A-4024-AC77-27709DE4289D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mtClean="0"/>
          </a:p>
        </p:txBody>
      </p:sp>
      <p:sp>
        <p:nvSpPr>
          <p:cNvPr id="6" name="Rounded Rectangle 5"/>
          <p:cNvSpPr/>
          <p:nvPr/>
        </p:nvSpPr>
        <p:spPr>
          <a:xfrm>
            <a:off x="76200" y="5410200"/>
            <a:ext cx="8915400" cy="685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685800" indent="-685800">
              <a:buFont typeface="Wingdings" panose="05000000000000000000" pitchFamily="2" charset="2"/>
              <a:buChar char="Ø"/>
              <a:defRPr/>
            </a:pPr>
            <a:r>
              <a:rPr lang="bn-BD" sz="4800" dirty="0" smtClean="0"/>
              <a:t>শালীনতা আমাদের কী কী শিক্ষা দেয় লিখ</a:t>
            </a:r>
            <a:r>
              <a:rPr lang="bn-BD" sz="4800" dirty="0"/>
              <a:t>।</a:t>
            </a:r>
            <a:endParaRPr lang="en-US" sz="4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76200"/>
            <a:ext cx="560962" cy="70307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024188" y="28576"/>
            <a:ext cx="3228975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জোড়ায় কাজ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6705600" y="990600"/>
            <a:ext cx="2438400" cy="2362200"/>
          </a:xfrm>
          <a:prstGeom prst="cloudCallout">
            <a:avLst>
              <a:gd name="adj1" fmla="val -70443"/>
              <a:gd name="adj2" fmla="val 30288"/>
            </a:avLst>
          </a:prstGeom>
          <a:blipFill>
            <a:blip r:embed="rId4"/>
            <a:tile tx="0" ty="0" sx="100000" sy="100000" flip="none" algn="tl"/>
          </a:blipFill>
          <a:ln w="5715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যেকোন একজন লিখ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7" name="24-Point Star 16"/>
          <p:cNvSpPr/>
          <p:nvPr/>
        </p:nvSpPr>
        <p:spPr>
          <a:xfrm>
            <a:off x="381000" y="3200400"/>
            <a:ext cx="2376488" cy="2014537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৫ মিনিট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43000"/>
            <a:ext cx="3810000" cy="3276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Left Arrow 12"/>
          <p:cNvSpPr/>
          <p:nvPr/>
        </p:nvSpPr>
        <p:spPr>
          <a:xfrm>
            <a:off x="6248400" y="3886200"/>
            <a:ext cx="2728913" cy="1214438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সময়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563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1" dur="2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35" presetClass="path" presetSubtype="0" repeatCount="indefinite" accel="50000" autoRev="1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2.59259E-6 L -0.36849 0.01158 " pathEditMode="relative" rAng="0" ptsTypes="AA" p14:bounceEnd="20000">
                                          <p:cBhvr>
                                            <p:cTn id="30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424" y="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4" grpId="0" animBg="1"/>
          <p:bldP spid="17" grpId="0" animBg="1"/>
          <p:bldP spid="13" grpId="0" animBg="1"/>
          <p:bldP spid="1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1" dur="2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35" presetClass="path" presetSubtype="0" repeatCount="indefinite" accel="5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2.59259E-6 L -0.36849 0.01158 " pathEditMode="relative" rAng="0" ptsTypes="AA">
                                          <p:cBhvr>
                                            <p:cTn id="30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424" y="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4" grpId="0" animBg="1"/>
          <p:bldP spid="17" grpId="0" animBg="1"/>
          <p:bldP spid="13" grpId="0" animBg="1"/>
          <p:bldP spid="13" grpId="1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7611-690A-4937-BF7E-B9D7939EE682}" type="datetime12">
              <a:rPr lang="bn-BD" b="1" smtClean="0"/>
              <a:t>07-08-16 11.13</a:t>
            </a:fld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2AD3-3F15-4F61-902D-64B0547CE061}" type="slidenum">
              <a:rPr lang="en-US" b="1" smtClean="0"/>
              <a:t>17</a:t>
            </a:fld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2362200" y="76200"/>
            <a:ext cx="4267200" cy="6858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IN" sz="4000" b="1" dirty="0" smtClean="0">
                <a:solidFill>
                  <a:schemeClr val="tx1"/>
                </a:solidFill>
              </a:rPr>
              <a:t> উত্তর </a:t>
            </a:r>
            <a:r>
              <a:rPr lang="bn-BD" sz="4000" b="1" dirty="0" smtClean="0">
                <a:solidFill>
                  <a:schemeClr val="tx1"/>
                </a:solidFill>
              </a:rPr>
              <a:t>যেমন হতে পারে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52600"/>
            <a:ext cx="9144000" cy="342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chemeClr val="tx1"/>
                </a:solidFill>
              </a:rPr>
              <a:t>১। শালীনতা সুন্দর ও </a:t>
            </a:r>
            <a:r>
              <a:rPr lang="bn-BD" sz="4400" b="1" dirty="0" err="1" smtClean="0">
                <a:solidFill>
                  <a:schemeClr val="tx1"/>
                </a:solidFill>
              </a:rPr>
              <a:t>সুষ্ঠ</a:t>
            </a:r>
            <a:r>
              <a:rPr lang="bn-BD" sz="4400" b="1" dirty="0" smtClean="0">
                <a:solidFill>
                  <a:schemeClr val="tx1"/>
                </a:solidFill>
              </a:rPr>
              <a:t> জীবন যাপনে সাহায্য করে।</a:t>
            </a:r>
            <a:endParaRPr lang="en-US" sz="4400" b="1" dirty="0" smtClean="0">
              <a:solidFill>
                <a:schemeClr val="tx1"/>
              </a:solidFill>
            </a:endParaRPr>
          </a:p>
          <a:p>
            <a:r>
              <a:rPr lang="bn-BD" sz="4400" b="1" dirty="0" smtClean="0">
                <a:solidFill>
                  <a:schemeClr val="tx1"/>
                </a:solidFill>
              </a:rPr>
              <a:t>২। ভদ্র নম্র হতে শিক্ষা দেয়।</a:t>
            </a:r>
          </a:p>
          <a:p>
            <a:r>
              <a:rPr lang="bn-BD" sz="4400" b="1" dirty="0">
                <a:solidFill>
                  <a:schemeClr val="tx1"/>
                </a:solidFill>
              </a:rPr>
              <a:t>৩</a:t>
            </a:r>
            <a:r>
              <a:rPr lang="bn-BD" sz="4400" b="1" dirty="0" smtClean="0">
                <a:solidFill>
                  <a:schemeClr val="tx1"/>
                </a:solidFill>
              </a:rPr>
              <a:t>। শালীনতা লজ্জাশীল হতে শিক্ষা দেয়।</a:t>
            </a:r>
          </a:p>
          <a:p>
            <a:r>
              <a:rPr lang="bn-BD" sz="4400" b="1" dirty="0">
                <a:solidFill>
                  <a:schemeClr val="tx1"/>
                </a:solidFill>
              </a:rPr>
              <a:t>৪</a:t>
            </a:r>
            <a:r>
              <a:rPr lang="bn-BD" sz="4400" b="1" dirty="0" smtClean="0">
                <a:solidFill>
                  <a:schemeClr val="tx1"/>
                </a:solidFill>
              </a:rPr>
              <a:t>। </a:t>
            </a:r>
            <a:r>
              <a:rPr lang="bn-BD" sz="4400" b="1" dirty="0">
                <a:solidFill>
                  <a:schemeClr val="tx1"/>
                </a:solidFill>
              </a:rPr>
              <a:t>শালীনতা মান-সম্মান </a:t>
            </a:r>
            <a:r>
              <a:rPr lang="bn-BD" sz="4400" b="1" dirty="0" smtClean="0">
                <a:solidFill>
                  <a:schemeClr val="tx1"/>
                </a:solidFill>
              </a:rPr>
              <a:t>রক্ষা করে।</a:t>
            </a:r>
          </a:p>
          <a:p>
            <a:r>
              <a:rPr lang="bn-BD" sz="4400" b="1" dirty="0">
                <a:solidFill>
                  <a:schemeClr val="tx1"/>
                </a:solidFill>
              </a:rPr>
              <a:t>৫</a:t>
            </a:r>
            <a:r>
              <a:rPr lang="bn-BD" sz="4400" b="1" dirty="0" smtClean="0">
                <a:solidFill>
                  <a:schemeClr val="tx1"/>
                </a:solidFill>
              </a:rPr>
              <a:t>। সমাজে শান্তি </a:t>
            </a:r>
            <a:r>
              <a:rPr lang="bn-BD" sz="4400" b="1" dirty="0" err="1" smtClean="0">
                <a:solidFill>
                  <a:schemeClr val="tx1"/>
                </a:solidFill>
              </a:rPr>
              <a:t>শৃংখলা</a:t>
            </a:r>
            <a:r>
              <a:rPr lang="bn-BD" sz="4400" b="1" dirty="0" smtClean="0">
                <a:solidFill>
                  <a:schemeClr val="tx1"/>
                </a:solidFill>
              </a:rPr>
              <a:t> প্রতিষ্ঠা করে।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990600"/>
            <a:ext cx="30091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/>
              <a:t>শালীনতার শিক্ষা</a:t>
            </a:r>
          </a:p>
        </p:txBody>
      </p:sp>
    </p:spTree>
    <p:extLst>
      <p:ext uri="{BB962C8B-B14F-4D97-AF65-F5344CB8AC3E}">
        <p14:creationId xmlns:p14="http://schemas.microsoft.com/office/powerpoint/2010/main" val="387754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7611-690A-4937-BF7E-B9D7939EE682}" type="datetime12">
              <a:rPr lang="bn-BD" smtClean="0"/>
              <a:t>07-08-16 11.13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2AD3-3F15-4F61-902D-64B0547CE061}" type="slidenum">
              <a:rPr lang="en-US" smtClean="0"/>
              <a:t>18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52400" y="3429000"/>
            <a:ext cx="7543800" cy="6096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000" dirty="0" err="1" smtClean="0">
                <a:solidFill>
                  <a:sysClr val="windowText" lastClr="000000"/>
                </a:solidFill>
                <a:effectLst>
                  <a:glow rad="101600">
                    <a:srgbClr val="0DB35C">
                      <a:alpha val="60000"/>
                    </a:srgbClr>
                  </a:glow>
                </a:effectLst>
                <a:latin typeface="SutonnyMJ" pitchFamily="2" charset="0"/>
              </a:rPr>
              <a:t>AkøxjZv</a:t>
            </a:r>
            <a:r>
              <a:rPr lang="bn-BD" sz="4000" dirty="0" smtClean="0">
                <a:solidFill>
                  <a:sysClr val="windowText" lastClr="000000"/>
                </a:solidFill>
                <a:effectLst>
                  <a:glow rad="101600">
                    <a:srgbClr val="0DB35C">
                      <a:alpha val="60000"/>
                    </a:srgbClr>
                  </a:glow>
                </a:effectLst>
                <a:latin typeface="SutonnyMJ" pitchFamily="2" charset="0"/>
              </a:rPr>
              <a:t> সম্পর্কে </a:t>
            </a:r>
            <a:r>
              <a:rPr lang="bn-BD" sz="4000" dirty="0" smtClean="0">
                <a:effectLst>
                  <a:glow rad="101600">
                    <a:srgbClr val="0DB35C">
                      <a:alpha val="60000"/>
                    </a:srgbClr>
                  </a:glow>
                </a:effectLst>
              </a:rPr>
              <a:t>রাসূল (স.) </a:t>
            </a:r>
            <a:r>
              <a:rPr lang="bn-BD" sz="4000" dirty="0">
                <a:effectLst>
                  <a:glow rad="101600">
                    <a:srgbClr val="0DB35C">
                      <a:alpha val="60000"/>
                    </a:srgbClr>
                  </a:glow>
                </a:effectLst>
              </a:rPr>
              <a:t>বলেছেন- </a:t>
            </a:r>
            <a:endParaRPr lang="en-US" sz="4000" dirty="0">
              <a:effectLst>
                <a:glow rad="101600">
                  <a:srgbClr val="0DB35C">
                    <a:alpha val="60000"/>
                  </a:srgbClr>
                </a:glo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90800" y="-9525"/>
            <a:ext cx="4953000" cy="7620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4800" dirty="0" smtClean="0">
                <a:effectLst>
                  <a:glow rad="101600">
                    <a:srgbClr val="0DB35C">
                      <a:alpha val="60000"/>
                    </a:srgbClr>
                  </a:glow>
                </a:effectLst>
              </a:rPr>
              <a:t>শালীনতার বিপরীত হল </a:t>
            </a:r>
            <a:endParaRPr lang="en-US" sz="4800" dirty="0">
              <a:effectLst>
                <a:glow rad="101600">
                  <a:srgbClr val="0DB35C">
                    <a:alpha val="60000"/>
                  </a:srgb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23622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7162800" y="2895600"/>
            <a:ext cx="152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ysClr val="windowText" lastClr="000000"/>
                </a:solidFill>
                <a:effectLst>
                  <a:glow rad="101600">
                    <a:srgbClr val="0DB35C">
                      <a:alpha val="60000"/>
                    </a:srgbClr>
                  </a:glow>
                </a:effectLst>
                <a:latin typeface="SutonnyMJ" pitchFamily="2" charset="0"/>
              </a:rPr>
              <a:t>AkøxjZv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685800" y="2819400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glow rad="101600">
                    <a:srgbClr val="0DB35C">
                      <a:alpha val="60000"/>
                    </a:srgbClr>
                  </a:glow>
                </a:effectLst>
              </a:rPr>
              <a:t>শালীনতা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0" y="5105400"/>
            <a:ext cx="9144000" cy="96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ysClr val="windowText" lastClr="000000"/>
                </a:solidFill>
                <a:effectLst>
                  <a:glow rad="101600">
                    <a:srgbClr val="00AFEF">
                      <a:alpha val="60000"/>
                    </a:srgbClr>
                  </a:glow>
                </a:effectLst>
                <a:latin typeface="Saroda" pitchFamily="2" charset="0"/>
              </a:rPr>
              <a:t>অর্থ- নিঃসন্দেহে আল্লাহ দায়ালা অশালীন ও দুশ্চরিত্র ব্যক্তিকে ঘৃণা করেন।</a:t>
            </a:r>
            <a:r>
              <a:rPr lang="bn-BD" sz="2000" dirty="0" smtClean="0">
                <a:solidFill>
                  <a:sysClr val="windowText" lastClr="000000"/>
                </a:solidFill>
                <a:effectLst>
                  <a:glow rad="101600">
                    <a:srgbClr val="00AFEF">
                      <a:alpha val="60000"/>
                    </a:srgbClr>
                  </a:glow>
                </a:effectLst>
                <a:latin typeface="SutonnyMJ" pitchFamily="2" charset="0"/>
              </a:rPr>
              <a:t>					        			</a:t>
            </a:r>
            <a:r>
              <a:rPr lang="en-US" sz="2400" dirty="0" smtClean="0">
                <a:solidFill>
                  <a:sysClr val="windowText" lastClr="000000"/>
                </a:solidFill>
                <a:effectLst>
                  <a:glow rad="101600">
                    <a:srgbClr val="00AFEF">
                      <a:alpha val="60000"/>
                    </a:srgbClr>
                  </a:glow>
                </a:effectLst>
                <a:latin typeface="SutonnyMJ" pitchFamily="2" charset="0"/>
              </a:rPr>
              <a:t>(</a:t>
            </a:r>
            <a:r>
              <a:rPr lang="bn-BD" sz="2400" dirty="0" smtClean="0">
                <a:solidFill>
                  <a:sysClr val="windowText" lastClr="000000"/>
                </a:solidFill>
                <a:effectLst>
                  <a:glow rad="101600">
                    <a:srgbClr val="00AFEF">
                      <a:alpha val="60000"/>
                    </a:srgbClr>
                  </a:glow>
                </a:effectLst>
                <a:latin typeface="SutonnyMJ" pitchFamily="2" charset="0"/>
              </a:rPr>
              <a:t>আত-তিরমিযি</a:t>
            </a:r>
            <a:r>
              <a:rPr lang="en-US" sz="2000" dirty="0" smtClean="0">
                <a:solidFill>
                  <a:sysClr val="windowText" lastClr="000000"/>
                </a:solidFill>
                <a:effectLst>
                  <a:glow rad="101600">
                    <a:srgbClr val="00AFEF">
                      <a:alpha val="60000"/>
                    </a:srgbClr>
                  </a:glow>
                </a:effectLst>
                <a:latin typeface="Saroda" pitchFamily="2" charset="0"/>
              </a:rPr>
              <a:t>)</a:t>
            </a:r>
            <a:endParaRPr lang="en-US" sz="1400" dirty="0">
              <a:solidFill>
                <a:sysClr val="windowText" lastClr="000000"/>
              </a:solidFill>
              <a:effectLst>
                <a:glow rad="101600">
                  <a:srgbClr val="00AFEF">
                    <a:alpha val="60000"/>
                  </a:srgb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3802" b="24144"/>
          <a:stretch/>
        </p:blipFill>
        <p:spPr>
          <a:xfrm>
            <a:off x="629606" y="4075331"/>
            <a:ext cx="7316803" cy="9144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6471313" y="868144"/>
            <a:ext cx="2672687" cy="2154576"/>
            <a:chOff x="6359856" y="806188"/>
            <a:chExt cx="2672687" cy="215457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9856" y="806188"/>
              <a:ext cx="2672687" cy="21545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6819898" y="1199529"/>
              <a:ext cx="1752600" cy="1290572"/>
            </a:xfrm>
            <a:prstGeom prst="line">
              <a:avLst/>
            </a:prstGeom>
            <a:ln w="266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875627" y="1209054"/>
              <a:ext cx="1641143" cy="1239492"/>
            </a:xfrm>
            <a:prstGeom prst="line">
              <a:avLst/>
            </a:prstGeom>
            <a:ln w="260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787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6" grpId="0"/>
      <p:bldP spid="14" grpId="0" build="p" rev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7611-690A-4937-BF7E-B9D7939EE682}" type="datetime12">
              <a:rPr lang="bn-BD" smtClean="0"/>
              <a:t>07-08-16 11.13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2AD3-3F15-4F61-902D-64B0547CE061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0"/>
            <a:ext cx="6553200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bn-BD" sz="48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রাসূল (সা.) </a:t>
            </a:r>
            <a:r>
              <a:rPr lang="bn-BD" sz="48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roda" pitchFamily="2" charset="0"/>
              </a:rPr>
              <a:t>বলেছেন-</a:t>
            </a:r>
            <a:r>
              <a:rPr lang="en-US" dirty="0" smtClean="0">
                <a:latin typeface="Saroda" pitchFamily="2" charset="0"/>
              </a:rPr>
              <a:t>,</a:t>
            </a:r>
            <a:endParaRPr lang="en-US" dirty="0">
              <a:latin typeface="Saroda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810000"/>
            <a:ext cx="9144000" cy="230832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/>
            <a:r>
              <a:rPr lang="bn-BD" sz="48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‘মানুষের মধ্যে ঐ ব্যক্তি সবচেয়ে নিকৃষ্ট, যার অশ্লীলতা থেকে রক্ষা পাওয়ার জন্য লোকেরা তাকে পরিত্যাগ করে ।’ (বুখারী) </a:t>
            </a:r>
            <a:r>
              <a:rPr lang="en-US" dirty="0" smtClean="0">
                <a:latin typeface="Saroda" pitchFamily="2" charset="0"/>
              </a:rPr>
              <a:t>,</a:t>
            </a:r>
            <a:endParaRPr lang="en-US" dirty="0">
              <a:latin typeface="Saroda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005136"/>
            <a:ext cx="3886200" cy="27650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5" y="903141"/>
            <a:ext cx="42767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6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8C181D8-23B8-4FA5-BA12-AF4EE627A9DA}" type="datetime12">
              <a:rPr lang="bn-B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07-08-16 11.13</a:t>
            </a:fld>
            <a:endParaRPr lang="en-US" smtClean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9pPr>
          </a:lstStyle>
          <a:p>
            <a:pPr eaLnBrk="1" hangingPunct="1"/>
            <a:fld id="{164443E0-47C6-404E-BEEA-1A0FB94ABB73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143000" y="136525"/>
            <a:ext cx="6553200" cy="6096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dirty="0">
                <a:solidFill>
                  <a:sysClr val="windowText" lastClr="000000"/>
                </a:solidFill>
                <a:effectLst>
                  <a:glow rad="228600">
                    <a:srgbClr val="0DB35C">
                      <a:alpha val="40000"/>
                    </a:srgbClr>
                  </a:glow>
                </a:effectLst>
              </a:rPr>
              <a:t>আজকের পাঠে</a:t>
            </a:r>
            <a:r>
              <a:rPr lang="en-US" sz="2800" dirty="0">
                <a:solidFill>
                  <a:sysClr val="windowText" lastClr="000000"/>
                </a:solidFill>
                <a:effectLst>
                  <a:glow rad="228600">
                    <a:srgbClr val="0DB35C">
                      <a:alpha val="40000"/>
                    </a:srgbClr>
                  </a:glow>
                </a:effectLst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  <a:effectLst>
                  <a:glow rad="228600">
                    <a:srgbClr val="0DB35C">
                      <a:alpha val="40000"/>
                    </a:srgbClr>
                  </a:glow>
                </a:effectLst>
              </a:rPr>
              <a:t>সবাইকে</a:t>
            </a:r>
            <a:r>
              <a:rPr lang="en-US" sz="5400" dirty="0">
                <a:solidFill>
                  <a:sysClr val="windowText" lastClr="000000"/>
                </a:solidFill>
                <a:effectLst>
                  <a:glow rad="228600">
                    <a:srgbClr val="0DB35C">
                      <a:alpha val="40000"/>
                    </a:srgbClr>
                  </a:glow>
                </a:effectLst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30480"/>
            <a:ext cx="9220200" cy="6934200"/>
          </a:xfrm>
          <a:prstGeom prst="rect">
            <a:avLst/>
          </a:prstGeom>
        </p:spPr>
      </p:pic>
      <p:sp>
        <p:nvSpPr>
          <p:cNvPr id="18" name="8-Point Star 17"/>
          <p:cNvSpPr/>
          <p:nvPr/>
        </p:nvSpPr>
        <p:spPr>
          <a:xfrm>
            <a:off x="304800" y="4419600"/>
            <a:ext cx="2057400" cy="1752600"/>
          </a:xfrm>
          <a:prstGeom prst="star8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3800" dirty="0"/>
              <a:t>স্বা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9" name="12-Point Star 18"/>
          <p:cNvSpPr/>
          <p:nvPr/>
        </p:nvSpPr>
        <p:spPr>
          <a:xfrm>
            <a:off x="2438400" y="4419600"/>
            <a:ext cx="1905000" cy="1737360"/>
          </a:xfrm>
          <a:prstGeom prst="star12">
            <a:avLst/>
          </a:prstGeom>
          <a:solidFill>
            <a:srgbClr val="0066FF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3800" dirty="0"/>
              <a:t>গ</a:t>
            </a:r>
            <a:endParaRPr lang="en-US" sz="13800" dirty="0"/>
          </a:p>
        </p:txBody>
      </p:sp>
      <p:sp>
        <p:nvSpPr>
          <p:cNvPr id="31" name="12-Point Star 30"/>
          <p:cNvSpPr/>
          <p:nvPr/>
        </p:nvSpPr>
        <p:spPr>
          <a:xfrm>
            <a:off x="4343400" y="4419600"/>
            <a:ext cx="2057400" cy="1737360"/>
          </a:xfrm>
          <a:prstGeom prst="star12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3800" dirty="0"/>
              <a:t>ত</a:t>
            </a:r>
            <a:endParaRPr lang="en-US" sz="13800" dirty="0"/>
          </a:p>
        </p:txBody>
      </p:sp>
      <p:sp>
        <p:nvSpPr>
          <p:cNvPr id="32" name="8-Point Star 31"/>
          <p:cNvSpPr/>
          <p:nvPr/>
        </p:nvSpPr>
        <p:spPr>
          <a:xfrm>
            <a:off x="6400800" y="4419600"/>
            <a:ext cx="2133600" cy="1737360"/>
          </a:xfrm>
          <a:prstGeom prst="star8">
            <a:avLst/>
          </a:prstGeom>
          <a:solidFill>
            <a:srgbClr val="0D95B5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3800" dirty="0"/>
              <a:t>ম</a:t>
            </a:r>
            <a:r>
              <a:rPr lang="bn-BD" sz="19900" dirty="0"/>
              <a:t> </a:t>
            </a:r>
            <a:endParaRPr lang="en-US" sz="19900" dirty="0"/>
          </a:p>
        </p:txBody>
      </p:sp>
    </p:spTree>
    <p:extLst>
      <p:ext uri="{BB962C8B-B14F-4D97-AF65-F5344CB8AC3E}">
        <p14:creationId xmlns:p14="http://schemas.microsoft.com/office/powerpoint/2010/main" val="193291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6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6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6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6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7611-690A-4937-BF7E-B9D7939EE682}" type="datetime12">
              <a:rPr lang="bn-BD" smtClean="0">
                <a:solidFill>
                  <a:srgbClr val="C00000"/>
                </a:solidFill>
              </a:rPr>
              <a:t>07-08-16 11.13</a:t>
            </a:fld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fld id="{A6632AD3-3F15-4F61-902D-64B0547CE061}" type="slidenum">
              <a:rPr lang="en-US" smtClean="0">
                <a:solidFill>
                  <a:srgbClr val="FF0000"/>
                </a:solidFill>
              </a:rPr>
              <a:t>20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0"/>
            <a:ext cx="6553200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Avjøvn</a:t>
            </a:r>
            <a:r>
              <a:rPr lang="en-US" sz="48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 </a:t>
            </a:r>
            <a:r>
              <a:rPr lang="bn-BD" sz="48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</a:rPr>
              <a:t>তায়ালা </a:t>
            </a:r>
            <a:r>
              <a:rPr lang="bn-BD" sz="48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roda" pitchFamily="2" charset="0"/>
              </a:rPr>
              <a:t>বলেছেন-</a:t>
            </a:r>
            <a:r>
              <a:rPr lang="en-US" dirty="0" smtClean="0">
                <a:latin typeface="Saroda" pitchFamily="2" charset="0"/>
              </a:rPr>
              <a:t>,</a:t>
            </a:r>
            <a:endParaRPr lang="en-US" dirty="0">
              <a:latin typeface="Saroda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1" y="3942588"/>
            <a:ext cx="8150352" cy="835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" t="7233" r="3834" b="30144"/>
          <a:stretch/>
        </p:blipFill>
        <p:spPr>
          <a:xfrm>
            <a:off x="179451" y="4709577"/>
            <a:ext cx="8726424" cy="1249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1" y="903264"/>
            <a:ext cx="3586226" cy="29829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663" y="930057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4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76200"/>
            <a:ext cx="68580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600" b="1" dirty="0" smtClean="0">
                <a:solidFill>
                  <a:schemeClr val="tx1"/>
                </a:solidFill>
              </a:rPr>
              <a:t>শালীনতার গুরুত্ব সম্পর্কিত </a:t>
            </a:r>
            <a:r>
              <a:rPr lang="bn-IN" sz="3600" b="1" dirty="0" smtClean="0">
                <a:solidFill>
                  <a:schemeClr val="tx1"/>
                </a:solidFill>
              </a:rPr>
              <a:t>একটি ভিডিও</a:t>
            </a:r>
            <a:r>
              <a:rPr lang="bn-BD" sz="3600" b="1" dirty="0" smtClean="0">
                <a:solidFill>
                  <a:schemeClr val="tx1"/>
                </a:solidFill>
              </a:rPr>
              <a:t> </a:t>
            </a:r>
            <a:r>
              <a:rPr lang="bn-BD" sz="3600" b="1" dirty="0">
                <a:solidFill>
                  <a:schemeClr val="tx1"/>
                </a:solidFill>
              </a:rPr>
              <a:t>দেখি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" name="Action Button: Movie 1">
            <a:hlinkClick r:id="rId4" highlightClick="1"/>
          </p:cNvPr>
          <p:cNvSpPr/>
          <p:nvPr/>
        </p:nvSpPr>
        <p:spPr>
          <a:xfrm>
            <a:off x="2819400" y="1600200"/>
            <a:ext cx="3048000" cy="1828800"/>
          </a:xfrm>
          <a:prstGeom prst="actionButtonMovie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just"/>
            <a:endParaRPr lang="en-US" sz="3600" dirty="0" err="1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3971835"/>
            <a:ext cx="8534400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just"/>
            <a:r>
              <a:rPr lang="en-US" sz="3600" u="sng"/>
              <a:t>https://www.youtube.com/watch?v=REeKwBTk9NM&amp;feature=youtu.be</a:t>
            </a:r>
            <a:endParaRPr lang="en-US" sz="3600" dirty="0" err="1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269785"/>
              </p:ext>
            </p:extLst>
          </p:nvPr>
        </p:nvGraphicFramePr>
        <p:xfrm>
          <a:off x="6324600" y="1371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24600" y="13716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632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7611-690A-4937-BF7E-B9D7939EE682}" type="datetime12">
              <a:rPr lang="bn-BD" smtClean="0"/>
              <a:t>07-08-16 11.13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2AD3-3F15-4F61-902D-64B0547CE061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Date Placeholder 1"/>
          <p:cNvSpPr txBox="1">
            <a:spLocks/>
          </p:cNvSpPr>
          <p:nvPr/>
        </p:nvSpPr>
        <p:spPr bwMode="auto">
          <a:xfrm>
            <a:off x="914400" y="632460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FAF57C6-DA59-4E9A-8814-1E58E0305477}" type="datetime12">
              <a:rPr lang="bn-B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07-08-16 11.13</a:t>
            </a:fld>
            <a:endParaRPr lang="en-US" smtClean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 bwMode="auto">
          <a:xfrm>
            <a:off x="7696200" y="632460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4B8E139-6105-4063-A13C-9CF3FF3FFC69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mtClean="0"/>
          </a:p>
        </p:txBody>
      </p:sp>
      <p:sp>
        <p:nvSpPr>
          <p:cNvPr id="15" name="Rectangle 14"/>
          <p:cNvSpPr/>
          <p:nvPr/>
        </p:nvSpPr>
        <p:spPr>
          <a:xfrm>
            <a:off x="152400" y="5334000"/>
            <a:ext cx="8708571" cy="724352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571500" indent="-571500">
              <a:buFont typeface="Wingdings" pitchFamily="2" charset="2"/>
              <a:buChar char="v"/>
              <a:defRPr/>
            </a:pP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শালীনতা বজায় রাখার ক্ষেত্রে করণীয় কী কী</a:t>
            </a:r>
            <a:r>
              <a:rPr lang="bn-BD" sz="4000" b="1" dirty="0" smtClean="0">
                <a:solidFill>
                  <a:schemeClr val="tx1"/>
                </a:solidFill>
              </a:rPr>
              <a:t> লিখ।   </a:t>
            </a:r>
            <a:endParaRPr lang="en-US" sz="4000" b="1" dirty="0" smtClean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76200"/>
            <a:ext cx="69342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dirty="0">
                <a:solidFill>
                  <a:schemeClr val="tx1"/>
                </a:solidFill>
              </a:rPr>
              <a:t>প্রতিটি </a:t>
            </a:r>
            <a:r>
              <a:rPr lang="bn-BD" sz="4400" b="1" dirty="0" smtClean="0">
                <a:solidFill>
                  <a:schemeClr val="tx1"/>
                </a:solidFill>
              </a:rPr>
              <a:t>দলে </a:t>
            </a:r>
            <a:r>
              <a:rPr lang="en-US" sz="4400" b="1" dirty="0" err="1" smtClean="0">
                <a:solidFill>
                  <a:schemeClr val="tx1"/>
                </a:solidFill>
              </a:rPr>
              <a:t>যেকো</a:t>
            </a:r>
            <a:r>
              <a:rPr lang="bn-IN" sz="4400" b="1" dirty="0" smtClean="0">
                <a:solidFill>
                  <a:schemeClr val="tx1"/>
                </a:solidFill>
              </a:rPr>
              <a:t>নো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একজন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bn-IN" sz="4400" b="1" dirty="0" smtClean="0">
                <a:solidFill>
                  <a:schemeClr val="tx1"/>
                </a:solidFill>
              </a:rPr>
              <a:t>লি</a:t>
            </a:r>
            <a:r>
              <a:rPr lang="bn-BD" sz="4400" b="1" dirty="0" smtClean="0">
                <a:solidFill>
                  <a:schemeClr val="tx1"/>
                </a:solidFill>
              </a:rPr>
              <a:t>খবে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845272" y="1305084"/>
            <a:ext cx="2298728" cy="7813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</a:rPr>
              <a:t>দলীয় কাজ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9" name="24-Point Star 18"/>
          <p:cNvSpPr/>
          <p:nvPr/>
        </p:nvSpPr>
        <p:spPr>
          <a:xfrm>
            <a:off x="7005749" y="2945175"/>
            <a:ext cx="1838101" cy="1378857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৭+৫ মিনিট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62793"/>
            <a:ext cx="6248400" cy="429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0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7611-690A-4937-BF7E-B9D7939EE682}" type="datetime12">
              <a:rPr lang="bn-BD" smtClean="0"/>
              <a:t>07-08-16 11.13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2AD3-3F15-4F61-902D-64B0547CE061}" type="slidenum">
              <a:rPr lang="en-US" smtClean="0"/>
              <a:t>23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087" y="3416500"/>
            <a:ext cx="8332388" cy="6096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itchFamily="2" charset="2"/>
              <a:buChar char="v"/>
              <a:defRPr/>
            </a:pPr>
            <a:r>
              <a:rPr lang="bn-BD" sz="4000" dirty="0" smtClean="0">
                <a:solidFill>
                  <a:schemeClr val="tx1"/>
                </a:solidFill>
              </a:rPr>
              <a:t>‘শালীনতাবোধ’ এর আরবী প্রতিশব্দ কী?</a:t>
            </a:r>
            <a:endParaRPr lang="bn-BD" sz="40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70939" y="85772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dirty="0" smtClean="0">
                <a:solidFill>
                  <a:schemeClr val="tx1"/>
                </a:solidFill>
              </a:rPr>
              <a:t>সঠিক উত্তরে ক্লিক কর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96360" y="1976837"/>
            <a:ext cx="2395041" cy="5937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 err="1">
                <a:solidFill>
                  <a:schemeClr val="tx1"/>
                </a:solidFill>
              </a:rPr>
              <a:t>খ</a:t>
            </a:r>
            <a:r>
              <a:rPr lang="bn-BD" sz="4400" dirty="0" err="1" smtClean="0">
                <a:solidFill>
                  <a:schemeClr val="tx1"/>
                </a:solidFill>
              </a:rPr>
              <a:t>।পরিপূরক</a:t>
            </a:r>
            <a:endParaRPr lang="bn-BD" sz="4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79901" y="5068617"/>
            <a:ext cx="2559100" cy="8500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</a:rPr>
              <a:t>ঘ। ইখলাস 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088" y="2701546"/>
            <a:ext cx="2541187" cy="5840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800" dirty="0">
                <a:solidFill>
                  <a:schemeClr val="tx1"/>
                </a:solidFill>
              </a:rPr>
              <a:t> গ</a:t>
            </a:r>
            <a:r>
              <a:rPr lang="bn-BD" sz="4800" dirty="0" smtClean="0">
                <a:solidFill>
                  <a:schemeClr val="tx1"/>
                </a:solidFill>
              </a:rPr>
              <a:t>। প্রশাখা </a:t>
            </a:r>
            <a:endParaRPr lang="bn-BD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089" y="2041995"/>
            <a:ext cx="2617386" cy="5759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800" dirty="0">
                <a:solidFill>
                  <a:schemeClr val="tx1"/>
                </a:solidFill>
              </a:rPr>
              <a:t>ক</a:t>
            </a:r>
            <a:r>
              <a:rPr lang="bn-BD" sz="4800" dirty="0" smtClean="0">
                <a:solidFill>
                  <a:schemeClr val="tx1"/>
                </a:solidFill>
              </a:rPr>
              <a:t>। অর্ধেক</a:t>
            </a:r>
            <a:endParaRPr lang="bn-BD" sz="4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7148" y="4223150"/>
            <a:ext cx="2914652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</a:rPr>
              <a:t> </a:t>
            </a:r>
            <a:r>
              <a:rPr lang="bn-BD" sz="4000" dirty="0">
                <a:solidFill>
                  <a:schemeClr val="tx1"/>
                </a:solidFill>
              </a:rPr>
              <a:t>ক</a:t>
            </a:r>
            <a:r>
              <a:rPr lang="bn-BD" sz="4000" dirty="0" smtClean="0">
                <a:solidFill>
                  <a:schemeClr val="tx1"/>
                </a:solidFill>
              </a:rPr>
              <a:t>। ইহসান </a:t>
            </a:r>
            <a:endParaRPr lang="bn-BD" sz="2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94085" y="2671264"/>
            <a:ext cx="2397316" cy="5481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>
                <a:solidFill>
                  <a:schemeClr val="tx1"/>
                </a:solidFill>
              </a:rPr>
              <a:t>ঘ</a:t>
            </a:r>
            <a:r>
              <a:rPr lang="bn-BD" sz="4400" dirty="0" smtClean="0">
                <a:solidFill>
                  <a:schemeClr val="tx1"/>
                </a:solidFill>
              </a:rPr>
              <a:t>।</a:t>
            </a:r>
            <a:r>
              <a:rPr lang="bn-IN" sz="4400" dirty="0" smtClean="0">
                <a:solidFill>
                  <a:schemeClr val="tx1"/>
                </a:solidFill>
              </a:rPr>
              <a:t> </a:t>
            </a:r>
            <a:r>
              <a:rPr lang="bn-BD" sz="4400" dirty="0" smtClean="0">
                <a:solidFill>
                  <a:schemeClr val="tx1"/>
                </a:solidFill>
              </a:rPr>
              <a:t>শাখা </a:t>
            </a:r>
            <a:endParaRPr lang="bn-BD" sz="44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0088" y="5112628"/>
            <a:ext cx="2931712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 </a:t>
            </a:r>
            <a:r>
              <a:rPr lang="bn-BD" sz="3600" dirty="0">
                <a:solidFill>
                  <a:schemeClr val="tx1"/>
                </a:solidFill>
              </a:rPr>
              <a:t>গ</a:t>
            </a:r>
            <a:r>
              <a:rPr lang="bn-BD" sz="3600" dirty="0" smtClean="0">
                <a:solidFill>
                  <a:schemeClr val="tx1"/>
                </a:solidFill>
              </a:rPr>
              <a:t>। আত তাহজীব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675" y="1162050"/>
            <a:ext cx="830580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400" dirty="0" err="1" smtClean="0">
                <a:latin typeface="Saroda" pitchFamily="2" charset="0"/>
              </a:rPr>
              <a:t>লজ্জাশীলতা</a:t>
            </a:r>
            <a:r>
              <a:rPr lang="bn-BD" sz="4400" dirty="0" smtClean="0">
                <a:latin typeface="Saroda" pitchFamily="2" charset="0"/>
              </a:rPr>
              <a:t> </a:t>
            </a:r>
            <a:r>
              <a:rPr lang="bn-BD" sz="4400" dirty="0" err="1" smtClean="0">
                <a:latin typeface="Saroda" pitchFamily="2" charset="0"/>
              </a:rPr>
              <a:t>ঈমানের</a:t>
            </a:r>
            <a:r>
              <a:rPr lang="bn-BD" sz="4400" dirty="0" smtClean="0">
                <a:latin typeface="Saroda" pitchFamily="2" charset="0"/>
              </a:rPr>
              <a:t>-</a:t>
            </a:r>
            <a:endParaRPr lang="en-US" sz="4400" dirty="0"/>
          </a:p>
        </p:txBody>
      </p:sp>
      <p:sp>
        <p:nvSpPr>
          <p:cNvPr id="18" name="Rounded Rectangle 17"/>
          <p:cNvSpPr/>
          <p:nvPr/>
        </p:nvSpPr>
        <p:spPr>
          <a:xfrm>
            <a:off x="4679900" y="4268121"/>
            <a:ext cx="2559100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</a:rPr>
              <a:t>খ</a:t>
            </a:r>
            <a:r>
              <a:rPr lang="bn-BD" sz="3600" dirty="0" smtClean="0">
                <a:solidFill>
                  <a:schemeClr val="tx1"/>
                </a:solidFill>
              </a:rPr>
              <a:t>। খিদমত </a:t>
            </a:r>
            <a:endParaRPr lang="bn-BD" sz="3600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1695450" y="0"/>
            <a:ext cx="4696750" cy="814164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0" name="Picture 19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1371600" y="-30480"/>
            <a:ext cx="5693194" cy="83343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9"/>
          <a:stretch/>
        </p:blipFill>
        <p:spPr>
          <a:xfrm>
            <a:off x="7543800" y="1828800"/>
            <a:ext cx="1400175" cy="14198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/>
          <a:stretch/>
        </p:blipFill>
        <p:spPr>
          <a:xfrm>
            <a:off x="7543800" y="4343400"/>
            <a:ext cx="1417117" cy="141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5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9" grpId="2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7611-690A-4937-BF7E-B9D7939EE682}" type="datetime12">
              <a:rPr lang="bn-BD" b="1" smtClean="0"/>
              <a:t>07-08-16 11.13</a:t>
            </a:fld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2AD3-3F15-4F61-902D-64B0547CE061}" type="slidenum">
              <a:rPr lang="en-US" b="1" smtClean="0"/>
              <a:t>24</a:t>
            </a:fld>
            <a:endParaRPr lang="en-US" b="1" dirty="0"/>
          </a:p>
        </p:txBody>
      </p:sp>
      <p:sp>
        <p:nvSpPr>
          <p:cNvPr id="4" name="Date Placeholder 1"/>
          <p:cNvSpPr txBox="1">
            <a:spLocks/>
          </p:cNvSpPr>
          <p:nvPr/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4E7611-690A-4937-BF7E-B9D7939EE682}" type="datetime12">
              <a:rPr lang="bn-BD" b="1" smtClean="0"/>
              <a:pPr/>
              <a:t>07-08-16 11.13</a:t>
            </a:fld>
            <a:endParaRPr lang="en-US" b="1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632AD3-3F15-4F61-902D-64B0547CE061}" type="slidenum">
              <a:rPr lang="en-US" b="1" smtClean="0"/>
              <a:pPr/>
              <a:t>24</a:t>
            </a:fld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40087" y="3416500"/>
            <a:ext cx="8332388" cy="6096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itchFamily="2" charset="2"/>
              <a:buChar char="v"/>
              <a:defRPr/>
            </a:pPr>
            <a:r>
              <a:rPr lang="bn-BD" sz="4000" b="1" dirty="0" smtClean="0">
                <a:solidFill>
                  <a:schemeClr val="tx1"/>
                </a:solidFill>
              </a:rPr>
              <a:t>শালীনতা অর্জন করা যায় কীভাবে?</a:t>
            </a:r>
            <a:endParaRPr lang="bn-BD" sz="4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70939" y="85772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b="1" dirty="0" smtClean="0">
                <a:solidFill>
                  <a:schemeClr val="tx1"/>
                </a:solidFill>
              </a:rPr>
              <a:t>সঠিক উত্তরে ক্লিক কর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96360" y="1976837"/>
            <a:ext cx="2385516" cy="5937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b="1" dirty="0" smtClean="0">
                <a:solidFill>
                  <a:schemeClr val="tx1"/>
                </a:solidFill>
              </a:rPr>
              <a:t>খ</a:t>
            </a:r>
            <a:r>
              <a:rPr lang="bn-IN" sz="4400" b="1" dirty="0" smtClean="0">
                <a:solidFill>
                  <a:schemeClr val="tx1"/>
                </a:solidFill>
              </a:rPr>
              <a:t>।</a:t>
            </a:r>
            <a:r>
              <a:rPr lang="bn-BD" sz="4400" b="1" smtClean="0">
                <a:solidFill>
                  <a:schemeClr val="tx1"/>
                </a:solidFill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</a:rPr>
              <a:t>ইমরান</a:t>
            </a:r>
            <a:endParaRPr lang="bn-BD" sz="4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48043" y="4992879"/>
            <a:ext cx="3424599" cy="8500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b="1" dirty="0" smtClean="0">
                <a:solidFill>
                  <a:schemeClr val="tx1"/>
                </a:solidFill>
              </a:rPr>
              <a:t>ঘ। </a:t>
            </a:r>
            <a:r>
              <a:rPr lang="bn-BD" sz="3200" b="1" dirty="0" err="1" smtClean="0">
                <a:solidFill>
                  <a:schemeClr val="tx1"/>
                </a:solidFill>
              </a:rPr>
              <a:t>উগ্রতা</a:t>
            </a:r>
            <a:r>
              <a:rPr lang="bn-BD" sz="3200" b="1" dirty="0" smtClean="0">
                <a:solidFill>
                  <a:schemeClr val="tx1"/>
                </a:solidFill>
              </a:rPr>
              <a:t> পরিহার করে</a:t>
            </a:r>
            <a:endParaRPr lang="bn-BD" sz="32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088" y="2701546"/>
            <a:ext cx="3084112" cy="5840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b="1" dirty="0">
                <a:solidFill>
                  <a:schemeClr val="tx1"/>
                </a:solidFill>
              </a:rPr>
              <a:t> গ</a:t>
            </a:r>
            <a:r>
              <a:rPr lang="bn-BD" sz="4400" b="1" dirty="0" smtClean="0">
                <a:solidFill>
                  <a:schemeClr val="tx1"/>
                </a:solidFill>
              </a:rPr>
              <a:t>। আশ-</a:t>
            </a:r>
            <a:r>
              <a:rPr lang="bn-BD" sz="4400" b="1" dirty="0" err="1" smtClean="0">
                <a:solidFill>
                  <a:schemeClr val="tx1"/>
                </a:solidFill>
              </a:rPr>
              <a:t>শামস</a:t>
            </a:r>
            <a:endParaRPr lang="bn-BD" sz="24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088" y="2041995"/>
            <a:ext cx="3084111" cy="5759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b="1" dirty="0">
                <a:solidFill>
                  <a:schemeClr val="tx1"/>
                </a:solidFill>
              </a:rPr>
              <a:t>ক</a:t>
            </a:r>
            <a:r>
              <a:rPr lang="bn-BD" sz="4400" b="1" dirty="0" smtClean="0">
                <a:solidFill>
                  <a:schemeClr val="tx1"/>
                </a:solidFill>
              </a:rPr>
              <a:t>। আন নিসা</a:t>
            </a:r>
            <a:endParaRPr lang="bn-BD" sz="44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148" y="4223150"/>
            <a:ext cx="4409080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b="1" dirty="0">
                <a:solidFill>
                  <a:schemeClr val="tx1"/>
                </a:solidFill>
              </a:rPr>
              <a:t> </a:t>
            </a:r>
            <a:r>
              <a:rPr lang="bn-BD" sz="4000" b="1" dirty="0">
                <a:solidFill>
                  <a:schemeClr val="tx1"/>
                </a:solidFill>
              </a:rPr>
              <a:t>ক</a:t>
            </a:r>
            <a:r>
              <a:rPr lang="bn-BD" sz="4000" b="1" dirty="0" smtClean="0">
                <a:solidFill>
                  <a:schemeClr val="tx1"/>
                </a:solidFill>
              </a:rPr>
              <a:t>। নামাজ পড়ার মাধ্যমে</a:t>
            </a:r>
            <a:endParaRPr lang="bn-BD" sz="24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94085" y="2671264"/>
            <a:ext cx="2387790" cy="5481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b="1" dirty="0">
                <a:solidFill>
                  <a:schemeClr val="tx1"/>
                </a:solidFill>
              </a:rPr>
              <a:t>ঘ</a:t>
            </a:r>
            <a:r>
              <a:rPr lang="bn-BD" sz="4400" b="1" dirty="0" smtClean="0">
                <a:solidFill>
                  <a:schemeClr val="tx1"/>
                </a:solidFill>
              </a:rPr>
              <a:t>। লুকমান</a:t>
            </a:r>
            <a:endParaRPr lang="bn-BD" sz="44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088" y="5112628"/>
            <a:ext cx="442614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b="1" dirty="0" smtClean="0">
                <a:solidFill>
                  <a:schemeClr val="tx1"/>
                </a:solidFill>
              </a:rPr>
              <a:t> </a:t>
            </a:r>
            <a:r>
              <a:rPr lang="bn-BD" sz="3200" b="1" dirty="0">
                <a:solidFill>
                  <a:schemeClr val="tx1"/>
                </a:solidFill>
              </a:rPr>
              <a:t>গ</a:t>
            </a:r>
            <a:r>
              <a:rPr lang="bn-BD" sz="3200" b="1" dirty="0" smtClean="0">
                <a:solidFill>
                  <a:schemeClr val="tx1"/>
                </a:solidFill>
              </a:rPr>
              <a:t>। ইসলামি আদর্শ অনুসরণ করে</a:t>
            </a:r>
            <a:endParaRPr lang="bn-BD" sz="3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3270" y="895702"/>
            <a:ext cx="9077325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b="1" dirty="0" smtClean="0">
                <a:latin typeface="Saroda" pitchFamily="2" charset="0"/>
              </a:rPr>
              <a:t>কোন সূরায় লোকমান তার পুত্রকে শালীনতা রক্ষা করে চলার কথা বলেছেন</a:t>
            </a:r>
            <a:r>
              <a:rPr lang="en-US" sz="3600" b="1" dirty="0" smtClean="0">
                <a:latin typeface="Saroda" pitchFamily="2" charset="0"/>
              </a:rPr>
              <a:t>?</a:t>
            </a:r>
            <a:endParaRPr lang="en-US" sz="36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4591604" y="4094523"/>
            <a:ext cx="3489647" cy="76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b="1" dirty="0">
                <a:solidFill>
                  <a:schemeClr val="tx1"/>
                </a:solidFill>
              </a:rPr>
              <a:t>খ</a:t>
            </a:r>
            <a:r>
              <a:rPr lang="bn-BD" sz="3600" b="1" dirty="0" smtClean="0">
                <a:solidFill>
                  <a:schemeClr val="tx1"/>
                </a:solidFill>
              </a:rPr>
              <a:t>। জ্ঞানার্জনের মাধ্যমে</a:t>
            </a:r>
            <a:endParaRPr lang="bn-BD" sz="3600" b="1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1695450" y="0"/>
            <a:ext cx="4696750" cy="814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1524000" y="0"/>
            <a:ext cx="5693194" cy="8334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9"/>
          <a:stretch/>
        </p:blipFill>
        <p:spPr>
          <a:xfrm>
            <a:off x="7543800" y="1828800"/>
            <a:ext cx="1400175" cy="14198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/>
          <a:stretch/>
        </p:blipFill>
        <p:spPr>
          <a:xfrm>
            <a:off x="7772400" y="4343400"/>
            <a:ext cx="1371600" cy="141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9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8" grpId="2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7611-690A-4937-BF7E-B9D7939EE682}" type="datetime12">
              <a:rPr lang="bn-BD" smtClean="0"/>
              <a:t>07-08-16 11.13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2AD3-3F15-4F61-902D-64B0547CE061}" type="slidenum">
              <a:rPr lang="en-US" smtClean="0"/>
              <a:t>25</a:t>
            </a:fld>
            <a:endParaRPr lang="en-US" dirty="0"/>
          </a:p>
        </p:txBody>
      </p:sp>
      <p:sp>
        <p:nvSpPr>
          <p:cNvPr id="4" name="Date Placeholder 1"/>
          <p:cNvSpPr txBox="1">
            <a:spLocks/>
          </p:cNvSpPr>
          <p:nvPr/>
        </p:nvSpPr>
        <p:spPr bwMode="auto">
          <a:xfrm>
            <a:off x="914400" y="632460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56C836A-A060-4299-908B-010EEA5ED823}" type="datetime12">
              <a:rPr lang="bn-B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07-08-16 11.13</a:t>
            </a:fld>
            <a:endParaRPr lang="en-US" smtClean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 bwMode="auto">
          <a:xfrm>
            <a:off x="7696200" y="632460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A9A1FF6-F6E0-4D62-82C4-42F1302CC555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mtClean="0"/>
          </a:p>
        </p:txBody>
      </p:sp>
      <p:sp>
        <p:nvSpPr>
          <p:cNvPr id="6" name="Rounded Rectangle 5"/>
          <p:cNvSpPr/>
          <p:nvPr/>
        </p:nvSpPr>
        <p:spPr>
          <a:xfrm>
            <a:off x="762000" y="152400"/>
            <a:ext cx="7620000" cy="5334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 smtClean="0">
                <a:solidFill>
                  <a:schemeClr val="tx1"/>
                </a:solidFill>
                <a:effectLst>
                  <a:glow rad="101600">
                    <a:srgbClr val="00AFEF">
                      <a:alpha val="60000"/>
                    </a:srgbClr>
                  </a:glow>
                </a:effectLst>
              </a:rPr>
              <a:t>আগামীকাল এই প্রশ্নের উত্তর লিখে নিয়ে আসবে</a:t>
            </a:r>
            <a:endParaRPr lang="en-US" sz="4000" dirty="0">
              <a:solidFill>
                <a:schemeClr val="tx1"/>
              </a:solidFill>
              <a:effectLst>
                <a:glow rad="101600">
                  <a:srgbClr val="00AFEF">
                    <a:alpha val="60000"/>
                  </a:srgb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" y="4800600"/>
            <a:ext cx="891540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800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শালীনতা কিভাবে আমাদের মান-সম্মান বৃদ্ধি করে ব্যাখ্যা কর</a:t>
            </a:r>
            <a:r>
              <a:rPr lang="bn-BD" sz="4800" dirty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।</a:t>
            </a:r>
            <a:r>
              <a:rPr lang="bn-BD" sz="4800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 </a:t>
            </a:r>
            <a:endParaRPr lang="en-US" sz="4800" dirty="0">
              <a:effectLst>
                <a:glow rad="101600">
                  <a:srgbClr val="00B050">
                    <a:alpha val="60000"/>
                  </a:srgbClr>
                </a:glo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14400"/>
            <a:ext cx="4286250" cy="3124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2514600" y="4114800"/>
            <a:ext cx="352425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bn-BD" sz="3600" dirty="0" smtClean="0">
                <a:effectLst>
                  <a:glow rad="101600">
                    <a:srgbClr val="0F6AA9">
                      <a:alpha val="60000"/>
                    </a:srgbClr>
                  </a:glow>
                </a:effectLst>
              </a:rPr>
              <a:t>বারাক </a:t>
            </a:r>
            <a:r>
              <a:rPr lang="bn-BD" sz="3600" dirty="0" err="1" smtClean="0">
                <a:effectLst>
                  <a:glow rad="101600">
                    <a:srgbClr val="0F6AA9">
                      <a:alpha val="60000"/>
                    </a:srgbClr>
                  </a:glow>
                </a:effectLst>
              </a:rPr>
              <a:t>ওবামার</a:t>
            </a:r>
            <a:r>
              <a:rPr lang="bn-BD" sz="3600" dirty="0" smtClean="0">
                <a:effectLst>
                  <a:glow rad="101600">
                    <a:srgbClr val="0F6AA9">
                      <a:alpha val="60000"/>
                    </a:srgbClr>
                  </a:glow>
                </a:effectLst>
              </a:rPr>
              <a:t> উপদেষ্টা </a:t>
            </a:r>
            <a:endParaRPr lang="en-US" sz="3600" dirty="0">
              <a:effectLst>
                <a:glow rad="101600">
                  <a:srgbClr val="0F6AA9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62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7611-690A-4937-BF7E-B9D7939EE682}" type="datetime12">
              <a:rPr lang="bn-BD" smtClean="0">
                <a:solidFill>
                  <a:srgbClr val="FF0000"/>
                </a:solidFill>
              </a:rPr>
              <a:t>07-08-16 11.13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2AD3-3F15-4F61-902D-64B0547CE061}" type="slidenum">
              <a:rPr lang="en-US" smtClean="0"/>
              <a:t>26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514600" y="0"/>
            <a:ext cx="3704625" cy="8160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6000" dirty="0">
                <a:solidFill>
                  <a:schemeClr val="tx1"/>
                </a:solidFill>
                <a:effectLst>
                  <a:glow rad="101600">
                    <a:srgbClr val="0DB35C">
                      <a:alpha val="60000"/>
                    </a:srgbClr>
                  </a:glow>
                </a:effectLst>
              </a:rPr>
              <a:t>আজ এ পর্যন্তই  </a:t>
            </a:r>
            <a:endParaRPr lang="en-US" sz="6000" dirty="0">
              <a:solidFill>
                <a:schemeClr val="tx1"/>
              </a:solidFill>
              <a:effectLst>
                <a:glow rad="101600">
                  <a:srgbClr val="0DB35C">
                    <a:alpha val="60000"/>
                  </a:srgb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067800" cy="51054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28600" y="4724400"/>
            <a:ext cx="8534400" cy="1219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IN" sz="13800" dirty="0" smtClean="0">
                <a:solidFill>
                  <a:schemeClr val="accent3">
                    <a:lumMod val="75000"/>
                  </a:schemeClr>
                </a:solidFill>
              </a:rPr>
              <a:t>আল্লাহ হাফেজ </a:t>
            </a:r>
            <a:endParaRPr lang="en-US" sz="13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49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ED85B-E0EF-4888-B5F3-B8E3EBF21AFB}" type="datetime12">
              <a:rPr lang="bn-BD" smtClean="0"/>
              <a:pPr>
                <a:defRPr/>
              </a:pPr>
              <a:t>07-08-16 11.13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2394" y="-152400"/>
            <a:ext cx="3124200" cy="1161542"/>
          </a:xfrm>
          <a:prstGeom prst="rect">
            <a:avLst/>
          </a:prstGeom>
          <a:noFill/>
        </p:spPr>
        <p:txBody>
          <a:bodyPr wrap="none" rtlCol="0"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994" y="2362200"/>
            <a:ext cx="8763000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200" dirty="0" smtClean="0"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994" y="3505200"/>
            <a:ext cx="8742406" cy="243143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১।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মোঃ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গোলাম জাওহার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,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সহকারী অধ্যাপক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,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ইসলামি আদর্শ,সরকারি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টিটি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কলেজ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,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ফরিদপুর।</a:t>
            </a:r>
            <a:endParaRPr lang="bn-BD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just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২।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মোঃ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সাখাওয়াৎ হোসেন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,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সহকারী অধ্যাপক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,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ইসলামি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আদর্শ,সরকারি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টিটি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কলেজ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,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সিলেট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bn-IN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009142"/>
            <a:ext cx="8763000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40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98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7611-690A-4937-BF7E-B9D7939EE682}" type="datetime12">
              <a:rPr lang="bn-BD" smtClean="0"/>
              <a:t>07-08-16 11.13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2AD3-3F15-4F61-902D-64B0547CE061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5" y="0"/>
            <a:ext cx="89916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3425097" y="126271"/>
            <a:ext cx="2382515" cy="731532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8978" y="779466"/>
            <a:ext cx="3605890" cy="524033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57150">
            <a:noFill/>
          </a:ln>
          <a:effectLst>
            <a:outerShdw blurRad="44450" dist="88900" dir="4800000" algn="ctr">
              <a:srgbClr val="000000">
                <a:alpha val="32000"/>
              </a:srgbClr>
            </a:outerShdw>
          </a:effectLst>
          <a:scene3d>
            <a:camera prst="perspectiveHeroicExtremeRightFacing" fov="7200000">
              <a:rot lat="0" lon="2100000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সাইফুল ইসলাম</a:t>
            </a: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সোনামুখী উচ্চ বিদ্যালয়</a:t>
            </a:r>
          </a:p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আক্কেলপুর,জয়পুরহাট।</a:t>
            </a:r>
          </a:p>
          <a:p>
            <a:pPr algn="ctr"/>
            <a:r>
              <a:rPr lang="bn-BD" sz="3200" b="1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মোবাইল-০১৯১৬৩১৬১৬০</a:t>
            </a:r>
            <a:endParaRPr lang="en-US" sz="3200" b="1" dirty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saifulpcakkelpur@gmail.com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632120" y="957969"/>
            <a:ext cx="3792537" cy="4883326"/>
            <a:chOff x="4632120" y="957969"/>
            <a:chExt cx="3792537" cy="4883326"/>
          </a:xfrm>
        </p:grpSpPr>
        <p:pic>
          <p:nvPicPr>
            <p:cNvPr id="8" name="Picture 7" descr="7_BV_Islam.pdf - Adobe Reader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42" t="24327" r="30377" b="3625"/>
            <a:stretch/>
          </p:blipFill>
          <p:spPr>
            <a:xfrm>
              <a:off x="4632120" y="957969"/>
              <a:ext cx="3792537" cy="4883326"/>
            </a:xfrm>
            <a:prstGeom prst="rect">
              <a:avLst/>
            </a:prstGeom>
            <a:scene3d>
              <a:camera prst="perspectiveHeroicExtremeLeftFacing">
                <a:rot lat="0" lon="1800000" rev="21594000"/>
              </a:camera>
              <a:lightRig rig="threePt" dir="t"/>
            </a:scene3d>
          </p:spPr>
        </p:pic>
        <p:sp>
          <p:nvSpPr>
            <p:cNvPr id="9" name="Rectangle 8"/>
            <p:cNvSpPr/>
            <p:nvPr/>
          </p:nvSpPr>
          <p:spPr>
            <a:xfrm>
              <a:off x="4882263" y="2209800"/>
              <a:ext cx="3282510" cy="2492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bn-BD" sz="28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৪র্থ</a:t>
              </a:r>
              <a:r>
                <a:rPr lang="bn-BD" sz="28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(আখলাক) </a:t>
              </a:r>
              <a:endParaRPr lang="bn-BD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2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পাঠঃ ০৩ </a:t>
              </a:r>
            </a:p>
            <a:p>
              <a:pPr algn="ctr"/>
              <a:endParaRPr lang="bn-BD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3200" b="1" dirty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</a:t>
              </a:r>
              <a:r>
                <a:rPr lang="bn-BD" sz="3200" b="1" dirty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2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11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7611-690A-4937-BF7E-B9D7939EE682}" type="datetime12">
              <a:rPr lang="bn-BD" smtClean="0"/>
              <a:t>07-08-16 11.13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2AD3-3F15-4F61-902D-64B0547CE061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Date Placeholder 1"/>
          <p:cNvSpPr txBox="1">
            <a:spLocks/>
          </p:cNvSpPr>
          <p:nvPr/>
        </p:nvSpPr>
        <p:spPr bwMode="auto">
          <a:xfrm>
            <a:off x="914400" y="632460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465801E-158D-41B4-8890-E1D4913B6C8D}" type="datetime12">
              <a:rPr lang="bn-B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07-08-16 11.13</a:t>
            </a:fld>
            <a:endParaRPr lang="en-US" smtClean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 bwMode="auto">
          <a:xfrm>
            <a:off x="7696200" y="632460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9pPr>
          </a:lstStyle>
          <a:p>
            <a:pPr eaLnBrk="1" hangingPunct="1"/>
            <a:fld id="{78C52D36-C1E2-478C-B6F1-CF3D6B0EE5E7}" type="slidenum">
              <a:rPr lang="en-US" smtClean="0"/>
              <a:pPr eaLnBrk="1" hangingPunct="1"/>
              <a:t>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676400" y="0"/>
            <a:ext cx="5638800" cy="838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400" b="1" dirty="0" smtClean="0">
                <a:effectLst>
                  <a:glow rad="101600">
                    <a:srgbClr val="FF66FF">
                      <a:alpha val="60000"/>
                    </a:srgbClr>
                  </a:glow>
                </a:effectLst>
              </a:rPr>
              <a:t>ছবি</a:t>
            </a:r>
            <a:r>
              <a:rPr lang="bn-BD" sz="4400" b="1" dirty="0" smtClean="0">
                <a:effectLst>
                  <a:glow rad="101600">
                    <a:srgbClr val="FF66FF">
                      <a:alpha val="60000"/>
                    </a:srgbClr>
                  </a:glow>
                </a:effectLst>
              </a:rPr>
              <a:t> </a:t>
            </a:r>
            <a:r>
              <a:rPr lang="bn-BD" sz="4400" b="1" dirty="0" err="1" smtClean="0">
                <a:effectLst>
                  <a:glow rad="101600">
                    <a:srgbClr val="FF66FF">
                      <a:alpha val="60000"/>
                    </a:srgbClr>
                  </a:glow>
                </a:effectLst>
              </a:rPr>
              <a:t>দু’টি</a:t>
            </a:r>
            <a:r>
              <a:rPr lang="bn-BD" sz="4400" b="1" dirty="0" smtClean="0">
                <a:effectLst>
                  <a:glow rad="101600">
                    <a:srgbClr val="FF66FF">
                      <a:alpha val="60000"/>
                    </a:srgbClr>
                  </a:glow>
                </a:effectLst>
              </a:rPr>
              <a:t> দেখ এবং উত্তর দাও  </a:t>
            </a:r>
            <a:endParaRPr lang="en-US" sz="4400" b="1" dirty="0">
              <a:effectLst>
                <a:glow rad="101600">
                  <a:srgbClr val="FF66FF">
                    <a:alpha val="60000"/>
                  </a:srgb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4400" y="5021428"/>
            <a:ext cx="20574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</a:rPr>
              <a:t>অশ্লীলতা</a:t>
            </a:r>
            <a:r>
              <a:rPr lang="bn-IN" sz="4800" dirty="0" smtClean="0">
                <a:latin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10952" y="4985034"/>
            <a:ext cx="2198996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</a:rPr>
              <a:t>শালীন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</a:rPr>
              <a:t>তা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</a:endParaRPr>
          </a:p>
        </p:txBody>
      </p:sp>
      <p:sp>
        <p:nvSpPr>
          <p:cNvPr id="20" name="Left-Right Arrow 19"/>
          <p:cNvSpPr/>
          <p:nvPr/>
        </p:nvSpPr>
        <p:spPr>
          <a:xfrm>
            <a:off x="3124200" y="4800600"/>
            <a:ext cx="2959291" cy="1135228"/>
          </a:xfrm>
          <a:prstGeom prst="left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</a:rPr>
              <a:t>কোনটি</a:t>
            </a:r>
            <a:r>
              <a:rPr lang="bn-BD" sz="3200" b="1" dirty="0" smtClean="0">
                <a:solidFill>
                  <a:schemeClr val="tx1"/>
                </a:solidFill>
              </a:rPr>
              <a:t> উত্তম 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35050"/>
            <a:ext cx="4419600" cy="35687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325" y="1050290"/>
            <a:ext cx="4393287" cy="355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8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7611-690A-4937-BF7E-B9D7939EE682}" type="datetime12">
              <a:rPr lang="bn-BD" smtClean="0"/>
              <a:t>07-08-16 11.13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2AD3-3F15-4F61-902D-64B0547CE061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Date Placeholder 1"/>
          <p:cNvSpPr txBox="1">
            <a:spLocks/>
          </p:cNvSpPr>
          <p:nvPr/>
        </p:nvSpPr>
        <p:spPr bwMode="auto">
          <a:xfrm>
            <a:off x="914400" y="632460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1DD3A9C-FED3-4839-A618-4B3B7B331D81}" type="datetime12">
              <a:rPr lang="bn-B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07-08-16 11.13</a:t>
            </a:fld>
            <a:endParaRPr lang="en-US" smtClean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 bwMode="auto">
          <a:xfrm>
            <a:off x="7696200" y="632460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9pPr>
          </a:lstStyle>
          <a:p>
            <a:pPr eaLnBrk="1" hangingPunct="1"/>
            <a:fld id="{08158191-9412-48E4-B56E-BCC95956953C}" type="slidenum">
              <a:rPr lang="en-US" smtClean="0"/>
              <a:pPr eaLnBrk="1" hangingPunct="1"/>
              <a:t>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124592" y="35256"/>
            <a:ext cx="5295900" cy="731644"/>
          </a:xfrm>
          <a:prstGeom prst="roundRect">
            <a:avLst/>
          </a:prstGeom>
          <a:pattFill prst="pct70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</a:t>
            </a:r>
            <a:r>
              <a:rPr lang="bn-BD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জকের পাঠের বিষয়  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43100" y="4953000"/>
            <a:ext cx="5336693" cy="1219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8800" b="1" dirty="0" smtClean="0"/>
              <a:t>শালীনতাবোধ</a:t>
            </a:r>
            <a:r>
              <a:rPr lang="bn-IN" sz="5400" b="1" dirty="0" smtClean="0"/>
              <a:t> </a:t>
            </a:r>
            <a:r>
              <a:rPr lang="bn-BD" sz="4000" b="1" dirty="0" smtClean="0"/>
              <a:t> </a:t>
            </a:r>
            <a:endParaRPr lang="en-US" sz="4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88" y="991574"/>
            <a:ext cx="5295900" cy="37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548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7611-690A-4937-BF7E-B9D7939EE682}" type="datetime12">
              <a:rPr lang="bn-BD" smtClean="0"/>
              <a:t>07-08-16 11.13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2AD3-3F15-4F61-902D-64B0547CE061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Date Placeholder 1"/>
          <p:cNvSpPr txBox="1">
            <a:spLocks/>
          </p:cNvSpPr>
          <p:nvPr/>
        </p:nvSpPr>
        <p:spPr bwMode="auto">
          <a:xfrm>
            <a:off x="914400" y="632460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53AD038-C55B-4ED0-92A1-F3F91F4360D3}" type="datetime12">
              <a:rPr lang="bn-B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07-08-16 11.13</a:t>
            </a:fld>
            <a:endParaRPr lang="en-US" smtClean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 bwMode="auto">
          <a:xfrm>
            <a:off x="7696200" y="632460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9pPr>
          </a:lstStyle>
          <a:p>
            <a:pPr eaLnBrk="1" hangingPunct="1"/>
            <a:fld id="{A12A6E28-8071-4379-AEB7-49975BCC29ED}" type="slidenum">
              <a:rPr lang="en-US" smtClean="0"/>
              <a:pPr eaLnBrk="1" hangingPunct="1"/>
              <a:t>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124200" y="4762"/>
            <a:ext cx="2286000" cy="685800"/>
          </a:xfrm>
          <a:prstGeom prst="roundRect">
            <a:avLst/>
          </a:prstGeom>
          <a:pattFill prst="sphere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</a:t>
            </a:r>
            <a:r>
              <a:rPr lang="bn-BD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খনফল</a:t>
            </a:r>
            <a:r>
              <a:rPr lang="bn-BD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1481728" cy="15084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49" y="4661941"/>
            <a:ext cx="1481728" cy="15084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72723" y="901051"/>
            <a:ext cx="1481728" cy="15084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62272" y="4648200"/>
            <a:ext cx="1481728" cy="15084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3400" y="1600200"/>
            <a:ext cx="54102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bn-BD" sz="4400" b="1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এ</a:t>
            </a:r>
            <a:r>
              <a:rPr lang="en-US" sz="4400" b="1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ই</a:t>
            </a:r>
            <a:r>
              <a:rPr lang="bn-BD" sz="4400" b="1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পাঠ শেষে শিক্ষার্থীরা</a:t>
            </a:r>
            <a:r>
              <a:rPr lang="en-US" sz="4400" b="1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…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57200" y="2438400"/>
            <a:ext cx="81534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4000" b="1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১। </a:t>
            </a:r>
            <a:r>
              <a:rPr lang="bn-BD" sz="40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শালীনতাবোধ এর </a:t>
            </a:r>
            <a:r>
              <a:rPr lang="bn-BD" sz="4000" b="1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পরিচয় </a:t>
            </a:r>
            <a:r>
              <a:rPr lang="bn-BD" sz="40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দিতে </a:t>
            </a:r>
            <a:r>
              <a:rPr lang="bn-BD" sz="4000" b="1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পারবে।</a:t>
            </a:r>
            <a:endParaRPr lang="en-US" sz="4000" b="1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2400" y="3706710"/>
            <a:ext cx="8763000" cy="6789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4800" dirty="0" smtClean="0"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>
              <a:defRPr/>
            </a:pPr>
            <a:r>
              <a:rPr lang="bn-BD" sz="4800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৩</a:t>
            </a:r>
            <a:r>
              <a:rPr lang="bn-BD" sz="4000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।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শালীন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এর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গুরুত্ব বিশ্লেষণ করতে  পারবে।</a:t>
            </a:r>
            <a:r>
              <a:rPr lang="bn-BD" sz="4000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4000" dirty="0"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57200" y="3276600"/>
            <a:ext cx="86868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4000" dirty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২।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শালীন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আমাদের কী শিক্ষা দেয় তা বর্ণনা  পারবে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4000" dirty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39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7611-690A-4937-BF7E-B9D7939EE682}" type="datetime12">
              <a:rPr lang="bn-BD" smtClean="0"/>
              <a:t>07-08-16 11.13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2AD3-3F15-4F61-902D-64B0547CE061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14400" y="152400"/>
            <a:ext cx="7315200" cy="533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 dirty="0" smtClean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ছবিটি  </a:t>
            </a:r>
            <a:r>
              <a:rPr lang="bn-BD" sz="4800" b="1" dirty="0" smtClean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লক্ষ </a:t>
            </a:r>
            <a:r>
              <a:rPr lang="bn-BD" sz="4800" b="1" dirty="0" smtClean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 এবং লেখাগুলো পড় </a:t>
            </a:r>
            <a:endParaRPr lang="en-US" sz="4800" b="1" dirty="0">
              <a:ln w="0"/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8001000" cy="504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2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7611-690A-4937-BF7E-B9D7939EE682}" type="datetime12">
              <a:rPr lang="bn-BD" smtClean="0"/>
              <a:t>07-08-16 11.13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2AD3-3F15-4F61-902D-64B0547CE061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6"/>
          <a:stretch/>
        </p:blipFill>
        <p:spPr>
          <a:xfrm>
            <a:off x="304800" y="1295400"/>
            <a:ext cx="4191000" cy="3657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67000" y="52387"/>
            <a:ext cx="4267200" cy="728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</a:rPr>
              <a:t>শালীনতাবোধ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600" y="5105400"/>
            <a:ext cx="3505200" cy="728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</a:rPr>
              <a:t>শালীন নামাজি 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5105400" y="5105399"/>
            <a:ext cx="3505200" cy="728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</a:rPr>
              <a:t>শালীন পরিবার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431" y="1347787"/>
            <a:ext cx="4529138" cy="36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9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7611-690A-4937-BF7E-B9D7939EE682}" type="datetime12">
              <a:rPr lang="bn-BD" smtClean="0"/>
              <a:t>07-08-16 11.13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2AD3-3F15-4F61-902D-64B0547CE061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47800" y="28575"/>
            <a:ext cx="6705600" cy="728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</a:rPr>
              <a:t>শালীনতাবোধের </a:t>
            </a:r>
            <a:r>
              <a:rPr lang="bn-BD" sz="6600" b="1" dirty="0" smtClean="0">
                <a:solidFill>
                  <a:schemeClr val="tx1"/>
                </a:solidFill>
              </a:rPr>
              <a:t>মূল</a:t>
            </a:r>
            <a:r>
              <a:rPr lang="bn-IN" sz="6600" b="1" dirty="0" smtClean="0">
                <a:solidFill>
                  <a:schemeClr val="tx1"/>
                </a:solidFill>
              </a:rPr>
              <a:t> </a:t>
            </a:r>
            <a:r>
              <a:rPr lang="bn-BD" sz="6600" b="1" dirty="0" smtClean="0">
                <a:solidFill>
                  <a:schemeClr val="tx1"/>
                </a:solidFill>
              </a:rPr>
              <a:t>মন্ত্র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1"/>
            <a:ext cx="9144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8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a:spPr>
      <a:bodyPr wrap="square">
        <a:spAutoFit/>
      </a:bodyPr>
      <a:lstStyle>
        <a:defPPr algn="just">
          <a:defRPr sz="3600" dirty="0" err="1" smtClean="0"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latin typeface="Saroda" pitchFamily="2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1605</Words>
  <Application>Microsoft Office PowerPoint</Application>
  <PresentationFormat>On-screen Show (4:3)</PresentationFormat>
  <Paragraphs>290</Paragraphs>
  <Slides>27</Slides>
  <Notes>25</Notes>
  <HiddenSlides>3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Nikosh</vt:lpstr>
      <vt:lpstr>NikoshBAN</vt:lpstr>
      <vt:lpstr>Saroda</vt:lpstr>
      <vt:lpstr>SutonnyMJ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SAIFUL ISLAM</dc:creator>
  <cp:lastModifiedBy>MD. SAIFUL ISLAM</cp:lastModifiedBy>
  <cp:revision>452</cp:revision>
  <dcterms:created xsi:type="dcterms:W3CDTF">2014-05-23T14:27:40Z</dcterms:created>
  <dcterms:modified xsi:type="dcterms:W3CDTF">2016-08-07T05:19:52Z</dcterms:modified>
</cp:coreProperties>
</file>